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66" r:id="rId5"/>
    <p:sldId id="275" r:id="rId6"/>
    <p:sldId id="259" r:id="rId7"/>
    <p:sldId id="260" r:id="rId8"/>
    <p:sldId id="272" r:id="rId9"/>
    <p:sldId id="261" r:id="rId10"/>
    <p:sldId id="262" r:id="rId11"/>
    <p:sldId id="274" r:id="rId12"/>
    <p:sldId id="263" r:id="rId13"/>
    <p:sldId id="265" r:id="rId14"/>
    <p:sldId id="267" r:id="rId15"/>
    <p:sldId id="276" r:id="rId16"/>
    <p:sldId id="264" r:id="rId17"/>
    <p:sldId id="271" r:id="rId18"/>
    <p:sldId id="269" r:id="rId19"/>
    <p:sldId id="270" r:id="rId20"/>
    <p:sldId id="273" r:id="rId2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340" autoAdjust="0"/>
  </p:normalViewPr>
  <p:slideViewPr>
    <p:cSldViewPr snapToGrid="0">
      <p:cViewPr varScale="1">
        <p:scale>
          <a:sx n="41" d="100"/>
          <a:sy n="41" d="100"/>
        </p:scale>
        <p:origin x="1592" y="24"/>
      </p:cViewPr>
      <p:guideLst/>
    </p:cSldViewPr>
  </p:slideViewPr>
  <p:notesTextViewPr>
    <p:cViewPr>
      <p:scale>
        <a:sx n="3" d="2"/>
        <a:sy n="3" d="2"/>
      </p:scale>
      <p:origin x="0" y="0"/>
    </p:cViewPr>
  </p:notesTextViewPr>
  <p:notesViewPr>
    <p:cSldViewPr snapToGrid="0">
      <p:cViewPr varScale="1">
        <p:scale>
          <a:sx n="87" d="100"/>
          <a:sy n="87" d="100"/>
        </p:scale>
        <p:origin x="244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CA"/>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F6232C0-6B6B-43BB-B3B8-862E4DE79D05}" type="datetimeFigureOut">
              <a:rPr lang="en-CA" smtClean="0"/>
              <a:t>2021-11-18</a:t>
            </a:fld>
            <a:endParaRPr lang="en-CA"/>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CA"/>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CA"/>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AC7D07D-4F75-42D8-B3DA-E11F69BCC2CE}" type="slidenum">
              <a:rPr lang="en-CA" smtClean="0"/>
              <a:t>‹#›</a:t>
            </a:fld>
            <a:endParaRPr lang="en-CA"/>
          </a:p>
        </p:txBody>
      </p:sp>
    </p:spTree>
    <p:extLst>
      <p:ext uri="{BB962C8B-B14F-4D97-AF65-F5344CB8AC3E}">
        <p14:creationId xmlns:p14="http://schemas.microsoft.com/office/powerpoint/2010/main" val="37703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Hello everyone, and welcome to this workshop on Discernment…Seeking God’s Guidance in our CWL life</a:t>
            </a:r>
          </a:p>
          <a:p>
            <a:endParaRPr lang="en-CA" sz="1400" dirty="0"/>
          </a:p>
          <a:p>
            <a:r>
              <a:rPr lang="en-CA" sz="1400" dirty="0"/>
              <a:t>Let’s open with our League Prayer:   Together:  In the name of the Father, Son and Holy Spirit…We humbly pray You, O God…….Amen</a:t>
            </a:r>
          </a:p>
          <a:p>
            <a:endParaRPr lang="en-CA" sz="1400" dirty="0"/>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a:t>
            </a:fld>
            <a:endParaRPr lang="en-CA"/>
          </a:p>
        </p:txBody>
      </p:sp>
    </p:spTree>
    <p:extLst>
      <p:ext uri="{BB962C8B-B14F-4D97-AF65-F5344CB8AC3E}">
        <p14:creationId xmlns:p14="http://schemas.microsoft.com/office/powerpoint/2010/main" val="247041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u="none" dirty="0"/>
              <a:t>Click</a:t>
            </a:r>
            <a:r>
              <a:rPr lang="en-CA" b="0" i="0" u="none" dirty="0"/>
              <a:t>  Discernment</a:t>
            </a:r>
          </a:p>
          <a:p>
            <a:endParaRPr lang="en-CA" b="0" i="0" u="none" dirty="0"/>
          </a:p>
          <a:p>
            <a:r>
              <a:rPr lang="en-CA" b="1" i="1" u="none" dirty="0"/>
              <a:t>Click</a:t>
            </a:r>
            <a:r>
              <a:rPr lang="en-CA" b="0" i="0" u="none" dirty="0"/>
              <a:t> Evangelism</a:t>
            </a:r>
          </a:p>
          <a:p>
            <a:endParaRPr lang="en-CA" b="0" i="0" u="none" dirty="0"/>
          </a:p>
          <a:p>
            <a:r>
              <a:rPr lang="en-CA" b="1" i="1" u="none" dirty="0"/>
              <a:t>Click</a:t>
            </a:r>
            <a:r>
              <a:rPr lang="en-CA" b="0" i="0" u="none" dirty="0"/>
              <a:t> Exhortation</a:t>
            </a:r>
          </a:p>
          <a:p>
            <a:endParaRPr lang="en-CA" b="1" i="1" dirty="0"/>
          </a:p>
          <a:p>
            <a:r>
              <a:rPr lang="en-CA" b="1" i="1" dirty="0"/>
              <a:t>Click</a:t>
            </a:r>
            <a:r>
              <a:rPr lang="en-CA" b="0" i="0" dirty="0"/>
              <a:t> Faith</a:t>
            </a:r>
          </a:p>
          <a:p>
            <a:endParaRPr lang="en-CA" b="0" i="0" dirty="0"/>
          </a:p>
          <a:p>
            <a:r>
              <a:rPr lang="en-CA" b="1" i="1" dirty="0"/>
              <a:t>Click  </a:t>
            </a:r>
            <a:r>
              <a:rPr lang="en-CA" b="0" i="0" dirty="0"/>
              <a:t>Giving</a:t>
            </a:r>
          </a:p>
          <a:p>
            <a:endParaRPr lang="en-CA" b="0" i="0" dirty="0"/>
          </a:p>
          <a:p>
            <a:r>
              <a:rPr lang="en-CA" b="1" i="1" dirty="0"/>
              <a:t>Click</a:t>
            </a:r>
            <a:r>
              <a:rPr lang="en-CA" b="0" i="0" dirty="0"/>
              <a:t> Healing</a:t>
            </a:r>
          </a:p>
          <a:p>
            <a:endParaRPr lang="en-CA" b="0" i="0" dirty="0"/>
          </a:p>
          <a:p>
            <a:endParaRPr lang="en-CA" b="1" i="1"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10</a:t>
            </a:fld>
            <a:endParaRPr lang="en-CA"/>
          </a:p>
        </p:txBody>
      </p:sp>
    </p:spTree>
    <p:extLst>
      <p:ext uri="{BB962C8B-B14F-4D97-AF65-F5344CB8AC3E}">
        <p14:creationId xmlns:p14="http://schemas.microsoft.com/office/powerpoint/2010/main" val="3935291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t>Click </a:t>
            </a:r>
            <a:r>
              <a:rPr lang="en-CA" b="0" i="0" dirty="0"/>
              <a:t>Knowledge</a:t>
            </a:r>
          </a:p>
          <a:p>
            <a:endParaRPr lang="en-CA" b="0" i="0" dirty="0"/>
          </a:p>
          <a:p>
            <a:r>
              <a:rPr lang="en-CA" b="1" i="1" dirty="0"/>
              <a:t>Click</a:t>
            </a:r>
            <a:r>
              <a:rPr lang="en-CA" b="0" i="0" dirty="0"/>
              <a:t> Mercy</a:t>
            </a:r>
          </a:p>
          <a:p>
            <a:endParaRPr lang="en-CA" b="0" i="0" dirty="0"/>
          </a:p>
          <a:p>
            <a:r>
              <a:rPr lang="en-CA" b="1" i="1" dirty="0"/>
              <a:t>Click</a:t>
            </a:r>
            <a:r>
              <a:rPr lang="en-CA" b="0" i="0" dirty="0"/>
              <a:t>  Prophe</a:t>
            </a:r>
            <a:r>
              <a:rPr lang="en-CA" b="0" i="1" dirty="0"/>
              <a:t>cy</a:t>
            </a:r>
          </a:p>
          <a:p>
            <a:endParaRPr lang="en-CA" dirty="0"/>
          </a:p>
          <a:p>
            <a:r>
              <a:rPr lang="en-CA" b="1" i="1" dirty="0"/>
              <a:t>Click  </a:t>
            </a:r>
            <a:r>
              <a:rPr lang="en-CA" b="0" i="0" dirty="0"/>
              <a:t>Serving</a:t>
            </a:r>
          </a:p>
          <a:p>
            <a:endParaRPr lang="en-CA" b="0" i="0" dirty="0"/>
          </a:p>
          <a:p>
            <a:r>
              <a:rPr lang="en-CA" b="1" i="1" dirty="0"/>
              <a:t>Click  </a:t>
            </a:r>
            <a:r>
              <a:rPr lang="en-CA" b="0" i="0" dirty="0"/>
              <a:t>Teaching</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11</a:t>
            </a:fld>
            <a:endParaRPr lang="en-CA"/>
          </a:p>
        </p:txBody>
      </p:sp>
    </p:spTree>
    <p:extLst>
      <p:ext uri="{BB962C8B-B14F-4D97-AF65-F5344CB8AC3E}">
        <p14:creationId xmlns:p14="http://schemas.microsoft.com/office/powerpoint/2010/main" val="426586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i="0" dirty="0"/>
          </a:p>
          <a:p>
            <a:r>
              <a:rPr lang="en-CA" b="1" i="1" dirty="0"/>
              <a:t>Click</a:t>
            </a:r>
            <a:r>
              <a:rPr lang="en-CA" b="0" i="0" dirty="0"/>
              <a:t>  Diversity</a:t>
            </a:r>
          </a:p>
          <a:p>
            <a:endParaRPr lang="en-CA" b="0" i="0" dirty="0"/>
          </a:p>
          <a:p>
            <a:r>
              <a:rPr lang="en-CA" b="1" i="1" dirty="0"/>
              <a:t>Click  </a:t>
            </a:r>
            <a:r>
              <a:rPr lang="en-CA" b="0" i="0" dirty="0"/>
              <a:t>Wisdom</a:t>
            </a:r>
          </a:p>
          <a:p>
            <a:endParaRPr lang="en-CA" b="0" i="0" dirty="0"/>
          </a:p>
          <a:p>
            <a:r>
              <a:rPr lang="en-CA" b="1" i="1" dirty="0"/>
              <a:t>Click</a:t>
            </a:r>
            <a:r>
              <a:rPr lang="en-CA" b="0" i="0" dirty="0"/>
              <a:t> Effective living</a:t>
            </a:r>
          </a:p>
          <a:p>
            <a:endParaRPr lang="en-CA" b="0" i="0" dirty="0"/>
          </a:p>
          <a:p>
            <a:r>
              <a:rPr lang="en-CA" b="1" i="1" dirty="0"/>
              <a:t>Click</a:t>
            </a:r>
            <a:r>
              <a:rPr lang="en-CA" b="0" i="0" dirty="0"/>
              <a:t> Communication</a:t>
            </a:r>
          </a:p>
          <a:p>
            <a:endParaRPr lang="en-CA" b="0" i="0" dirty="0"/>
          </a:p>
          <a:p>
            <a:r>
              <a:rPr lang="en-CA" b="1" i="1" dirty="0"/>
              <a:t>Click:  </a:t>
            </a:r>
            <a:r>
              <a:rPr lang="en-CA" b="0" i="0" dirty="0"/>
              <a:t>The working of miracles</a:t>
            </a:r>
            <a:endParaRPr lang="en-CA" b="1" i="1" dirty="0"/>
          </a:p>
          <a:p>
            <a:endParaRPr lang="en-CA" b="1" i="1"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12</a:t>
            </a:fld>
            <a:endParaRPr lang="en-CA"/>
          </a:p>
        </p:txBody>
      </p:sp>
    </p:spTree>
    <p:extLst>
      <p:ext uri="{BB962C8B-B14F-4D97-AF65-F5344CB8AC3E}">
        <p14:creationId xmlns:p14="http://schemas.microsoft.com/office/powerpoint/2010/main" val="81247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Which of these fruits of the spirit are important for a leader to have?  </a:t>
            </a:r>
          </a:p>
          <a:p>
            <a:endParaRPr lang="en-CA" dirty="0"/>
          </a:p>
          <a:p>
            <a:r>
              <a:rPr lang="en-CA" b="1" i="1" dirty="0"/>
              <a:t>Click…Loving, </a:t>
            </a:r>
          </a:p>
          <a:p>
            <a:r>
              <a:rPr lang="en-CA" b="1" i="1" dirty="0"/>
              <a:t>Click…Joyful, </a:t>
            </a:r>
          </a:p>
          <a:p>
            <a:r>
              <a:rPr lang="en-CA" b="1" i="1" dirty="0"/>
              <a:t>Click …Peaceful, </a:t>
            </a:r>
          </a:p>
          <a:p>
            <a:r>
              <a:rPr lang="en-CA" b="1" i="1" dirty="0"/>
              <a:t>Click….Patient, </a:t>
            </a:r>
          </a:p>
          <a:p>
            <a:r>
              <a:rPr lang="en-CA" b="1" i="1" dirty="0"/>
              <a:t>Click….Kind, </a:t>
            </a:r>
          </a:p>
          <a:p>
            <a:r>
              <a:rPr lang="en-CA" b="1" i="1" dirty="0"/>
              <a:t>Click…Gentle and Good, </a:t>
            </a:r>
          </a:p>
          <a:p>
            <a:r>
              <a:rPr lang="en-CA" b="1" i="1" dirty="0"/>
              <a:t>Click…Faithful and Reliable,</a:t>
            </a:r>
          </a:p>
          <a:p>
            <a:r>
              <a:rPr lang="en-CA" b="1" i="1" dirty="0"/>
              <a:t>Click…Self-controlled, </a:t>
            </a:r>
          </a:p>
          <a:p>
            <a:r>
              <a:rPr lang="en-CA" b="1" i="1" dirty="0"/>
              <a:t>Click…Humble</a:t>
            </a:r>
          </a:p>
          <a:p>
            <a:endParaRPr lang="en-CA" dirty="0"/>
          </a:p>
          <a:p>
            <a:r>
              <a:rPr lang="en-CA" dirty="0"/>
              <a:t>Do you have any of these fruits?</a:t>
            </a:r>
          </a:p>
          <a:p>
            <a:endParaRPr lang="en-CA" dirty="0"/>
          </a:p>
          <a:p>
            <a:pPr algn="l"/>
            <a:r>
              <a:rPr lang="en-US" sz="1900" dirty="0">
                <a:latin typeface="TimesNewRoman,Bold"/>
              </a:rPr>
              <a:t>How do we do what we are called upon to do?</a:t>
            </a:r>
          </a:p>
          <a:p>
            <a:pPr algn="l"/>
            <a:endParaRPr lang="en-US" sz="1900" dirty="0">
              <a:latin typeface="TimesNewRoman,Bold"/>
            </a:endParaRPr>
          </a:p>
          <a:p>
            <a:pPr algn="l"/>
            <a:r>
              <a:rPr lang="en-US" sz="1900" dirty="0">
                <a:latin typeface="TimesNewRoman,Bold"/>
              </a:rPr>
              <a:t>Consider the phrase “Random acts of Kindness”…</a:t>
            </a:r>
          </a:p>
          <a:p>
            <a:pPr algn="l"/>
            <a:endParaRPr lang="en-US" sz="1900" dirty="0">
              <a:latin typeface="TimesNewRoman,Bold"/>
            </a:endParaRPr>
          </a:p>
          <a:p>
            <a:pPr algn="l"/>
            <a:r>
              <a:rPr lang="en-US" sz="1900" dirty="0">
                <a:latin typeface="TimesNewRoman,Bold"/>
              </a:rPr>
              <a:t>Webster’s Dictionary defines random as </a:t>
            </a:r>
            <a:r>
              <a:rPr lang="en-US" b="0" i="0" dirty="0">
                <a:solidFill>
                  <a:srgbClr val="202124"/>
                </a:solidFill>
                <a:effectLst/>
                <a:latin typeface="arial" panose="020B0604020202020204" pitchFamily="34" charset="0"/>
              </a:rPr>
              <a:t>made, done, happening, or chosen without method or conscious decision.  Think about times you have performed random acts of kindness .  How did it affect you and the person you helped?</a:t>
            </a:r>
          </a:p>
          <a:p>
            <a:pPr algn="l"/>
            <a:endParaRPr lang="en-US" b="0" i="0" dirty="0">
              <a:solidFill>
                <a:srgbClr val="202124"/>
              </a:solidFill>
              <a:effectLst/>
              <a:latin typeface="arial" panose="020B0604020202020204" pitchFamily="34" charset="0"/>
            </a:endParaRPr>
          </a:p>
          <a:p>
            <a:pPr algn="l"/>
            <a:r>
              <a:rPr lang="en-US" dirty="0">
                <a:latin typeface="TimesNewRoman,Bold"/>
              </a:rPr>
              <a:t>When are we supposed to be loving, joyful, peaceful, patient, kind, gentle and good, faithful and reliable, humble, and self-controlled? …………………..     All the time… at least we’re supposed to try!</a:t>
            </a:r>
          </a:p>
          <a:p>
            <a:pPr algn="l"/>
            <a:endParaRPr lang="en-US" dirty="0">
              <a:latin typeface="TimesNewRoman,Bold"/>
            </a:endParaRPr>
          </a:p>
          <a:p>
            <a:pPr algn="l"/>
            <a:r>
              <a:rPr lang="en-US" b="1" i="1" dirty="0">
                <a:latin typeface="TimesNewRoman,Bold"/>
              </a:rPr>
              <a:t>Next slide</a:t>
            </a:r>
          </a:p>
          <a:p>
            <a:pPr algn="l"/>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13</a:t>
            </a:fld>
            <a:endParaRPr lang="en-CA"/>
          </a:p>
        </p:txBody>
      </p:sp>
    </p:spTree>
    <p:extLst>
      <p:ext uri="{BB962C8B-B14F-4D97-AF65-F5344CB8AC3E}">
        <p14:creationId xmlns:p14="http://schemas.microsoft.com/office/powerpoint/2010/main" val="75324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A reading from the first letter of St, Paul to the Corinthians</a:t>
            </a:r>
          </a:p>
          <a:p>
            <a:endParaRPr lang="en-CA" sz="1400" dirty="0"/>
          </a:p>
          <a:p>
            <a:r>
              <a:rPr lang="en-CA" sz="1400" b="1" i="1" dirty="0"/>
              <a:t>Click</a:t>
            </a:r>
          </a:p>
          <a:p>
            <a:endParaRPr lang="en-CA" sz="1400" dirty="0"/>
          </a:p>
          <a:p>
            <a:r>
              <a:rPr lang="en-CA" sz="1400" dirty="0"/>
              <a:t>(read)</a:t>
            </a:r>
          </a:p>
          <a:p>
            <a:endParaRPr lang="en-CA" sz="1400" dirty="0"/>
          </a:p>
          <a:p>
            <a:r>
              <a:rPr lang="en-US" sz="1400" dirty="0">
                <a:solidFill>
                  <a:srgbClr val="555555"/>
                </a:solidFill>
                <a:latin typeface="Helvetica" panose="020B0604020202020204" pitchFamily="34" charset="0"/>
              </a:rPr>
              <a:t>In response to questions from Corinth, Paul describes what spiritual gifts are, who receives them, and what they are for. His emphasis is that particular spiritual gifts do not make believers spiritual. Every believer is spiritual because every Christian has God's Spirit within him or her. In addition, the Spirit gives one or more spiritual gifts to each believer to be used to serve the church. The church is like a body, in which every part is needed, and all the parts exist to serve one another. Every person must discover how they are gifted by the Spirit and value the function they serve in Christ's body.</a:t>
            </a:r>
          </a:p>
          <a:p>
            <a:endParaRPr lang="en-US" sz="1400" dirty="0">
              <a:solidFill>
                <a:srgbClr val="555555"/>
              </a:solidFill>
              <a:latin typeface="Helvetica" panose="020B0604020202020204" pitchFamily="34" charset="0"/>
            </a:endParaRPr>
          </a:p>
          <a:p>
            <a:r>
              <a:rPr lang="en-US" sz="1400" dirty="0">
                <a:solidFill>
                  <a:srgbClr val="555555"/>
                </a:solidFill>
                <a:latin typeface="Helvetica" panose="020B0604020202020204" pitchFamily="34" charset="0"/>
              </a:rPr>
              <a:t>In the Catholic Women’s League, these gifts are used to fill various roles throughout the organization.  Whether your gift is praying, working, administration or others,  they are all needed to serve God and our CWL.</a:t>
            </a:r>
          </a:p>
          <a:p>
            <a:endParaRPr lang="en-US" sz="1400" dirty="0">
              <a:solidFill>
                <a:srgbClr val="555555"/>
              </a:solidFill>
              <a:latin typeface="Helvetica" panose="020B0604020202020204" pitchFamily="34" charset="0"/>
            </a:endParaRPr>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14</a:t>
            </a:fld>
            <a:endParaRPr lang="en-CA"/>
          </a:p>
        </p:txBody>
      </p:sp>
    </p:spTree>
    <p:extLst>
      <p:ext uri="{BB962C8B-B14F-4D97-AF65-F5344CB8AC3E}">
        <p14:creationId xmlns:p14="http://schemas.microsoft.com/office/powerpoint/2010/main" val="3081239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Discerning your calling</a:t>
            </a:r>
          </a:p>
          <a:p>
            <a:endParaRPr lang="en-CA" sz="1200" dirty="0"/>
          </a:p>
          <a:p>
            <a:r>
              <a:rPr lang="en-CA" sz="1200" dirty="0"/>
              <a:t>Not everyone is called to all things….some of us have strong leadership skills but maybe dislike craftsmanship or caregiving.   Some of us love to share our knowledge and the Gospel of Christ with others…either in a group setting or individually.  These are the ladies that may assist with welcoming new persons to the group, to going into the community to encourage and assist with various jobs like visiting in the nursing homes or leading the Spiritual components of our meetings.</a:t>
            </a:r>
          </a:p>
          <a:p>
            <a:endParaRPr lang="en-CA" sz="1200" dirty="0"/>
          </a:p>
          <a:p>
            <a:r>
              <a:rPr lang="en-CA" sz="1200" dirty="0"/>
              <a:t>Every group requires leadership to bring things together, set the tone of the meetings and gatherings.   Could this be you?   </a:t>
            </a:r>
          </a:p>
          <a:p>
            <a:endParaRPr lang="en-CA" sz="1200" dirty="0"/>
          </a:p>
          <a:p>
            <a:r>
              <a:rPr lang="en-CA" sz="1200" dirty="0"/>
              <a:t>Of the gifts we just spoke about, there are some that would be of importance for a leader / president / committee chairperson to have.</a:t>
            </a:r>
          </a:p>
          <a:p>
            <a:endParaRPr lang="en-CA" sz="1200"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15</a:t>
            </a:fld>
            <a:endParaRPr lang="en-CA"/>
          </a:p>
        </p:txBody>
      </p:sp>
    </p:spTree>
    <p:extLst>
      <p:ext uri="{BB962C8B-B14F-4D97-AF65-F5344CB8AC3E}">
        <p14:creationId xmlns:p14="http://schemas.microsoft.com/office/powerpoint/2010/main" val="362720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400" dirty="0"/>
          </a:p>
          <a:p>
            <a:r>
              <a:rPr lang="en-CA" sz="1400" b="1" i="0" dirty="0"/>
              <a:t>Click</a:t>
            </a:r>
          </a:p>
          <a:p>
            <a:r>
              <a:rPr lang="en-CA" sz="1400" dirty="0"/>
              <a:t>If you possess two or three of these skills, you could be in an executive position in the League.  Remember, we aren’t asking you to be perfect, but only to be open to the calling to serve, learn from the mentorship of those who came before you, and have the ability to ask questions, especially up to the diocesan council members if you don’t know or are unsure of an answer.   </a:t>
            </a:r>
          </a:p>
          <a:p>
            <a:endParaRPr lang="en-CA" sz="1400" dirty="0"/>
          </a:p>
          <a:p>
            <a:r>
              <a:rPr lang="en-CA" sz="1400" b="1" i="1" dirty="0"/>
              <a:t>Click</a:t>
            </a:r>
          </a:p>
          <a:p>
            <a:r>
              <a:rPr lang="en-CA" sz="1400" dirty="0"/>
              <a:t>What is the greatest obstacle to allowing your name to be considered for an executive position in the League?</a:t>
            </a:r>
          </a:p>
          <a:p>
            <a:endParaRPr lang="en-CA" sz="1400" dirty="0"/>
          </a:p>
          <a:p>
            <a:r>
              <a:rPr lang="en-CA" sz="1400" dirty="0"/>
              <a:t>God has gifted each of us.  We use and develop God-given gifts to use in the service of God’s people.  He calls us to SERVICE….and we are called to SERVICE in our Mission statement.</a:t>
            </a:r>
          </a:p>
          <a:p>
            <a:endParaRPr lang="en-CA" sz="1400" dirty="0"/>
          </a:p>
          <a:p>
            <a:r>
              <a:rPr lang="en-CA" sz="1400" b="1" i="1" dirty="0"/>
              <a:t>Click</a:t>
            </a:r>
          </a:p>
          <a:p>
            <a:r>
              <a:rPr lang="en-CA" sz="1400" dirty="0"/>
              <a:t>Is God calling you to serve as a member of the executive?    Please pray and consider letting your name stand for positions at your council or higher levels.</a:t>
            </a:r>
          </a:p>
          <a:p>
            <a:endParaRPr lang="en-CA" sz="1400" dirty="0"/>
          </a:p>
          <a:p>
            <a:r>
              <a:rPr lang="en-CA" sz="1400" b="1" i="1" dirty="0"/>
              <a:t>Next slide</a:t>
            </a:r>
          </a:p>
          <a:p>
            <a:endParaRPr lang="en-CA" dirty="0"/>
          </a:p>
          <a:p>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16</a:t>
            </a:fld>
            <a:endParaRPr lang="en-CA"/>
          </a:p>
        </p:txBody>
      </p:sp>
    </p:spTree>
    <p:extLst>
      <p:ext uri="{BB962C8B-B14F-4D97-AF65-F5344CB8AC3E}">
        <p14:creationId xmlns:p14="http://schemas.microsoft.com/office/powerpoint/2010/main" val="1286386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94465">
              <a:lnSpc>
                <a:spcPct val="107000"/>
              </a:lnSpc>
            </a:pPr>
            <a:r>
              <a:rPr lang="en-US" sz="1400" dirty="0">
                <a:solidFill>
                  <a:srgbClr val="000000"/>
                </a:solidFill>
                <a:ea typeface="Calibri" panose="020F0502020204030204" pitchFamily="34" charset="0"/>
                <a:cs typeface="Calibri" panose="020F0502020204030204" pitchFamily="34" charset="0"/>
              </a:rPr>
              <a:t>Yes, it is still blessed to receive too -- but think how many blessings you will receive by your giving and good works in God’s name. Learning to express your opinions, how to conduct and participate in a Zoom meeting, how to compose reports and newsletters, how to use a camera, ways to inspire others, how to write prayers, and even how to mentor others with no experience.</a:t>
            </a:r>
            <a:endParaRPr lang="en-CA" sz="1400" dirty="0">
              <a:ea typeface="Calibri" panose="020F0502020204030204" pitchFamily="34" charset="0"/>
              <a:cs typeface="Times New Roman" panose="02020603050405020304" pitchFamily="18" charset="0"/>
            </a:endParaRPr>
          </a:p>
          <a:p>
            <a:pPr marL="235572" marR="294465" indent="-235572">
              <a:lnSpc>
                <a:spcPct val="107000"/>
              </a:lnSpc>
            </a:pPr>
            <a:r>
              <a:rPr lang="en-US" sz="1400" dirty="0">
                <a:ea typeface="Calibri" panose="020F0502020204030204" pitchFamily="34" charset="0"/>
                <a:cs typeface="Times New Roman" panose="02020603050405020304" pitchFamily="18" charset="0"/>
              </a:rPr>
              <a:t> </a:t>
            </a:r>
            <a:endParaRPr lang="en-CA" sz="1400" dirty="0">
              <a:ea typeface="Calibri" panose="020F0502020204030204" pitchFamily="34" charset="0"/>
              <a:cs typeface="Times New Roman" panose="02020603050405020304" pitchFamily="18" charset="0"/>
            </a:endParaRPr>
          </a:p>
          <a:p>
            <a:endParaRPr lang="en-CA" sz="1400" dirty="0"/>
          </a:p>
          <a:p>
            <a:r>
              <a:rPr lang="en-CA" sz="1400" b="1" i="1" dirty="0"/>
              <a:t>Next slide	</a:t>
            </a:r>
          </a:p>
        </p:txBody>
      </p:sp>
      <p:sp>
        <p:nvSpPr>
          <p:cNvPr id="4" name="Slide Number Placeholder 3"/>
          <p:cNvSpPr>
            <a:spLocks noGrp="1"/>
          </p:cNvSpPr>
          <p:nvPr>
            <p:ph type="sldNum" sz="quarter" idx="5"/>
          </p:nvPr>
        </p:nvSpPr>
        <p:spPr/>
        <p:txBody>
          <a:bodyPr/>
          <a:lstStyle/>
          <a:p>
            <a:fld id="{4AC7D07D-4F75-42D8-B3DA-E11F69BCC2CE}" type="slidenum">
              <a:rPr lang="en-CA" smtClean="0"/>
              <a:t>17</a:t>
            </a:fld>
            <a:endParaRPr lang="en-CA"/>
          </a:p>
        </p:txBody>
      </p:sp>
    </p:spTree>
    <p:extLst>
      <p:ext uri="{BB962C8B-B14F-4D97-AF65-F5344CB8AC3E}">
        <p14:creationId xmlns:p14="http://schemas.microsoft.com/office/powerpoint/2010/main" val="3932997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Prayer…Discernment….they go hand in hand.   The Archdiocese of Brisbane, Australia has put out this message…prayer is at the heart of the discernment process.  If you truly desire to discover where God is calling you, you can only discover that in conversation with God.</a:t>
            </a:r>
          </a:p>
          <a:p>
            <a:endParaRPr lang="en-CA" sz="1400" dirty="0"/>
          </a:p>
          <a:p>
            <a:r>
              <a:rPr lang="en-CA" sz="1400" dirty="0"/>
              <a:t>We ask that you pray about the needs of your council, and the gifts you have received or are open to receiving.</a:t>
            </a:r>
          </a:p>
          <a:p>
            <a:endParaRPr lang="en-CA" sz="1400" dirty="0"/>
          </a:p>
          <a:p>
            <a:pPr defTabSz="942289">
              <a:defRPr/>
            </a:pPr>
            <a:r>
              <a:rPr lang="en-US" sz="1400" dirty="0">
                <a:solidFill>
                  <a:srgbClr val="000000"/>
                </a:solidFill>
              </a:rPr>
              <a:t>Fr. Pierre Teilhard de Chardin, S.J. sums up the discernment process so eloquently:</a:t>
            </a:r>
          </a:p>
          <a:p>
            <a:pPr defTabSz="942289">
              <a:defRPr/>
            </a:pPr>
            <a:endParaRPr lang="en-US" sz="1400" dirty="0">
              <a:solidFill>
                <a:srgbClr val="000000"/>
              </a:solidFill>
            </a:endParaRPr>
          </a:p>
          <a:p>
            <a:pPr defTabSz="942289">
              <a:defRPr/>
            </a:pPr>
            <a:r>
              <a:rPr lang="en-US" sz="1400" dirty="0">
                <a:solidFill>
                  <a:srgbClr val="000000"/>
                </a:solidFill>
              </a:rPr>
              <a:t>Above all, trust in the slow work of God. We are, quite naturally, impatient in everything to reach the end without delay.  </a:t>
            </a:r>
            <a:br>
              <a:rPr lang="en-US" sz="1400" dirty="0">
                <a:solidFill>
                  <a:srgbClr val="000000"/>
                </a:solidFill>
              </a:rPr>
            </a:br>
            <a:r>
              <a:rPr lang="en-US" sz="1400" dirty="0">
                <a:solidFill>
                  <a:srgbClr val="000000"/>
                </a:solidFill>
              </a:rPr>
              <a:t>We are impatient of being on the way to something unknown, something new…</a:t>
            </a:r>
          </a:p>
          <a:p>
            <a:pPr defTabSz="942289">
              <a:defRPr/>
            </a:pPr>
            <a:r>
              <a:rPr lang="en-US" sz="1400" dirty="0">
                <a:solidFill>
                  <a:srgbClr val="000000"/>
                </a:solidFill>
              </a:rPr>
              <a:t>And so I think it is with you. Your ideas mature gradually. Let them grow; let them shape themselves, without undue haste.</a:t>
            </a:r>
            <a:br>
              <a:rPr lang="en-US" sz="1400" dirty="0">
                <a:solidFill>
                  <a:srgbClr val="000000"/>
                </a:solidFill>
              </a:rPr>
            </a:br>
            <a:r>
              <a:rPr lang="en-US" sz="1400" dirty="0">
                <a:solidFill>
                  <a:srgbClr val="000000"/>
                </a:solidFill>
              </a:rPr>
              <a:t>Only God could say what this new spirit gradually forming within you will be. Give our Lord the benefit</a:t>
            </a:r>
            <a:br>
              <a:rPr lang="en-US" sz="1400" dirty="0">
                <a:solidFill>
                  <a:srgbClr val="000000"/>
                </a:solidFill>
              </a:rPr>
            </a:br>
            <a:r>
              <a:rPr lang="en-US" sz="1400" dirty="0">
                <a:solidFill>
                  <a:srgbClr val="000000"/>
                </a:solidFill>
              </a:rPr>
              <a:t>of believing that his hand is leading you and accept the anxiety of feeling yourself in suspense and incomplete.</a:t>
            </a:r>
            <a:br>
              <a:rPr lang="en-US" sz="1400" dirty="0">
                <a:solidFill>
                  <a:srgbClr val="000000"/>
                </a:solidFill>
              </a:rPr>
            </a:br>
            <a:r>
              <a:rPr lang="en-US" sz="1400" dirty="0">
                <a:solidFill>
                  <a:srgbClr val="000000"/>
                </a:solidFill>
              </a:rPr>
              <a:t>Above all trust in the slow work of God.</a:t>
            </a:r>
          </a:p>
          <a:p>
            <a:endParaRPr lang="en-CA" sz="1400" dirty="0"/>
          </a:p>
          <a:p>
            <a:r>
              <a:rPr lang="en-CA" sz="1400" b="1" i="1" dirty="0"/>
              <a:t>Pause</a:t>
            </a:r>
          </a:p>
          <a:p>
            <a:endParaRPr lang="en-CA" sz="1400" dirty="0"/>
          </a:p>
          <a:p>
            <a:pPr defTabSz="942289"/>
            <a:r>
              <a:rPr lang="en-CA" sz="1400" dirty="0"/>
              <a:t>Let’s join together in our closing prayer, written by Bishop George J Lucas of Australia.</a:t>
            </a:r>
          </a:p>
          <a:p>
            <a:endParaRPr lang="en-CA" sz="1400" dirty="0"/>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18</a:t>
            </a:fld>
            <a:endParaRPr lang="en-CA"/>
          </a:p>
        </p:txBody>
      </p:sp>
    </p:spTree>
    <p:extLst>
      <p:ext uri="{BB962C8B-B14F-4D97-AF65-F5344CB8AC3E}">
        <p14:creationId xmlns:p14="http://schemas.microsoft.com/office/powerpoint/2010/main" val="1750021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sz="1400" dirty="0"/>
              <a:t>My God…..</a:t>
            </a:r>
          </a:p>
          <a:p>
            <a:endParaRPr lang="en-CA" sz="1400" dirty="0"/>
          </a:p>
          <a:p>
            <a:r>
              <a:rPr lang="en-CA" sz="1400" dirty="0"/>
              <a:t>AMEN</a:t>
            </a:r>
          </a:p>
          <a:p>
            <a:endParaRPr lang="en-CA" sz="1400" dirty="0"/>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19</a:t>
            </a:fld>
            <a:endParaRPr lang="en-CA"/>
          </a:p>
        </p:txBody>
      </p:sp>
    </p:spTree>
    <p:extLst>
      <p:ext uri="{BB962C8B-B14F-4D97-AF65-F5344CB8AC3E}">
        <p14:creationId xmlns:p14="http://schemas.microsoft.com/office/powerpoint/2010/main" val="357241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sz="1400" dirty="0"/>
              <a:t>We humbly pray You…..Amen</a:t>
            </a:r>
          </a:p>
          <a:p>
            <a:endParaRPr lang="en-CA" sz="1400" dirty="0"/>
          </a:p>
          <a:p>
            <a:r>
              <a:rPr lang="en-CA" sz="1400" dirty="0"/>
              <a:t>In our League Prayer we have asked Creator God to “Send your Holy Spirit upon us to give light to our minds and strength to our wills…”  And he will, And He does.</a:t>
            </a:r>
          </a:p>
          <a:p>
            <a:r>
              <a:rPr lang="en-CA" sz="1400" dirty="0"/>
              <a:t>The Spirit works within us and shows us what He wants us to do and be, nudges us, leads us and pulls us.</a:t>
            </a:r>
          </a:p>
          <a:p>
            <a:endParaRPr lang="en-CA" sz="1400" dirty="0"/>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2</a:t>
            </a:fld>
            <a:endParaRPr lang="en-CA"/>
          </a:p>
        </p:txBody>
      </p:sp>
    </p:spTree>
    <p:extLst>
      <p:ext uri="{BB962C8B-B14F-4D97-AF65-F5344CB8AC3E}">
        <p14:creationId xmlns:p14="http://schemas.microsoft.com/office/powerpoint/2010/main" val="1008756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Thank you for joining us today.</a:t>
            </a:r>
          </a:p>
          <a:p>
            <a:endParaRPr lang="en-CA" sz="1400" dirty="0"/>
          </a:p>
          <a:p>
            <a:r>
              <a:rPr lang="en-CA" sz="1400" b="1" i="1" dirty="0"/>
              <a:t>Click</a:t>
            </a:r>
            <a:endParaRPr lang="en-CA" sz="1400" dirty="0"/>
          </a:p>
          <a:p>
            <a:r>
              <a:rPr lang="en-CA" sz="1400" dirty="0"/>
              <a:t>May Our Lady of Good Counsel, pray for us!</a:t>
            </a:r>
          </a:p>
          <a:p>
            <a:endParaRPr lang="en-CA" sz="1400" dirty="0"/>
          </a:p>
          <a:p>
            <a:r>
              <a:rPr lang="en-CA" sz="1400" dirty="0"/>
              <a:t>Amen</a:t>
            </a:r>
          </a:p>
          <a:p>
            <a:endParaRPr lang="en-CA" sz="1400" dirty="0"/>
          </a:p>
          <a:p>
            <a:r>
              <a:rPr lang="en-CA" sz="1400" b="1" i="1" dirty="0"/>
              <a:t>End presentation</a:t>
            </a:r>
          </a:p>
        </p:txBody>
      </p:sp>
      <p:sp>
        <p:nvSpPr>
          <p:cNvPr id="4" name="Slide Number Placeholder 3"/>
          <p:cNvSpPr>
            <a:spLocks noGrp="1"/>
          </p:cNvSpPr>
          <p:nvPr>
            <p:ph type="sldNum" sz="quarter" idx="5"/>
          </p:nvPr>
        </p:nvSpPr>
        <p:spPr/>
        <p:txBody>
          <a:bodyPr/>
          <a:lstStyle/>
          <a:p>
            <a:fld id="{4AC7D07D-4F75-42D8-B3DA-E11F69BCC2CE}" type="slidenum">
              <a:rPr lang="en-CA" smtClean="0"/>
              <a:t>20</a:t>
            </a:fld>
            <a:endParaRPr lang="en-CA"/>
          </a:p>
        </p:txBody>
      </p:sp>
    </p:spTree>
    <p:extLst>
      <p:ext uri="{BB962C8B-B14F-4D97-AF65-F5344CB8AC3E}">
        <p14:creationId xmlns:p14="http://schemas.microsoft.com/office/powerpoint/2010/main" val="232967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We have been gifted by Creator God, gifted with charisms, gifts that are given to be used for others, special gifts for the good of others.  God calls all of us to recognize, develop and use these gifts…in our journey with our sisters and with Christ in the League.</a:t>
            </a:r>
          </a:p>
          <a:p>
            <a:endParaRPr lang="en-CA" sz="1400" dirty="0"/>
          </a:p>
          <a:p>
            <a:r>
              <a:rPr lang="en-CA" sz="1400" dirty="0"/>
              <a:t>We begin with the following premises:</a:t>
            </a:r>
          </a:p>
          <a:p>
            <a:endParaRPr lang="en-CA" sz="1400" dirty="0"/>
          </a:p>
          <a:p>
            <a:r>
              <a:rPr lang="en-CA" sz="1400" b="1" i="1" dirty="0"/>
              <a:t>Click</a:t>
            </a:r>
          </a:p>
          <a:p>
            <a:r>
              <a:rPr lang="en-CA" sz="1400" dirty="0"/>
              <a:t>Everyone has been gifted by God …. Take a moment and think about what gifts you have….it could be making pies, taking care of a neighbour,  providing food for the poor, or maybe just praying. </a:t>
            </a:r>
          </a:p>
          <a:p>
            <a:endParaRPr lang="en-CA" sz="1400" dirty="0"/>
          </a:p>
          <a:p>
            <a:r>
              <a:rPr lang="en-CA" sz="1400" b="1" i="1" dirty="0"/>
              <a:t>Click</a:t>
            </a:r>
          </a:p>
          <a:p>
            <a:r>
              <a:rPr lang="en-CA" sz="1400" dirty="0"/>
              <a:t>The gifts we have are not the same as the gift's others have….now think of a gift that someone else has that you don’t…singing, reading at church, teaching, computer whiz, leaders and workers.</a:t>
            </a:r>
          </a:p>
          <a:p>
            <a:endParaRPr lang="en-CA" sz="1400" dirty="0"/>
          </a:p>
          <a:p>
            <a:r>
              <a:rPr lang="en-CA" sz="1400" b="1" i="1" dirty="0"/>
              <a:t>Click</a:t>
            </a:r>
          </a:p>
          <a:p>
            <a:r>
              <a:rPr lang="en-US" sz="1400" dirty="0"/>
              <a:t>All gifts are precious, none is greater than another.   Can you imagine how difficult this world would be if everyone was able to do the same job and other jobs were left by the wayside?  God is insightful and has scattered these gifts among us.  All gifts are needed to make our lives work…and we support each other with our various gifts.</a:t>
            </a:r>
          </a:p>
          <a:p>
            <a:endParaRPr lang="en-US" sz="1400" dirty="0"/>
          </a:p>
          <a:p>
            <a:r>
              <a:rPr lang="en-US" sz="1400" b="1" i="1" dirty="0"/>
              <a:t>Click</a:t>
            </a:r>
          </a:p>
          <a:p>
            <a:r>
              <a:rPr lang="en-US" sz="1400" dirty="0"/>
              <a:t>All gifts fill a part of God’s plan for His people….  God’s plan for us as CWL members is supporting an organization that has much meaning behind it…gifts to support our mission statement and our objectives.</a:t>
            </a:r>
          </a:p>
          <a:p>
            <a:endParaRPr lang="en-US" sz="1400" dirty="0"/>
          </a:p>
          <a:p>
            <a:r>
              <a:rPr lang="en-US" sz="1400" b="1" dirty="0"/>
              <a:t>(Short silence, then quietly)</a:t>
            </a:r>
          </a:p>
          <a:p>
            <a:endParaRPr lang="en-US" sz="1400" b="1" dirty="0"/>
          </a:p>
          <a:p>
            <a:r>
              <a:rPr lang="en-US" sz="1400" dirty="0"/>
              <a:t>Be still within and without. Let us place ourselves in the presence of the Lord. God is here with us now</a:t>
            </a:r>
            <a:endParaRPr lang="en-US" sz="1400" b="1" dirty="0"/>
          </a:p>
          <a:p>
            <a:endParaRPr lang="en-US" sz="1400" b="1" i="1" dirty="0">
              <a:latin typeface="TimesNewRoman,Italic"/>
            </a:endParaRPr>
          </a:p>
          <a:p>
            <a:r>
              <a:rPr lang="en-US" sz="1400" b="1" i="1" dirty="0">
                <a:latin typeface="TimesNewRoman,Italic"/>
              </a:rPr>
              <a:t>Next slide</a:t>
            </a:r>
            <a:endParaRPr lang="en-CA" sz="1400" b="1" i="1" dirty="0"/>
          </a:p>
        </p:txBody>
      </p:sp>
      <p:sp>
        <p:nvSpPr>
          <p:cNvPr id="4" name="Slide Number Placeholder 3"/>
          <p:cNvSpPr>
            <a:spLocks noGrp="1"/>
          </p:cNvSpPr>
          <p:nvPr>
            <p:ph type="sldNum" sz="quarter" idx="5"/>
          </p:nvPr>
        </p:nvSpPr>
        <p:spPr/>
        <p:txBody>
          <a:bodyPr/>
          <a:lstStyle/>
          <a:p>
            <a:fld id="{4AC7D07D-4F75-42D8-B3DA-E11F69BCC2CE}" type="slidenum">
              <a:rPr lang="en-CA" smtClean="0"/>
              <a:t>3</a:t>
            </a:fld>
            <a:endParaRPr lang="en-CA"/>
          </a:p>
        </p:txBody>
      </p:sp>
    </p:spTree>
    <p:extLst>
      <p:ext uri="{BB962C8B-B14F-4D97-AF65-F5344CB8AC3E}">
        <p14:creationId xmlns:p14="http://schemas.microsoft.com/office/powerpoint/2010/main" val="421979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400" dirty="0"/>
              <a:t>Let us pray together:</a:t>
            </a:r>
          </a:p>
          <a:p>
            <a:endParaRPr lang="en-CA" dirty="0"/>
          </a:p>
          <a:p>
            <a:endParaRPr lang="en-CA" dirty="0"/>
          </a:p>
          <a:p>
            <a:r>
              <a:rPr lang="en-CA" sz="1400" b="1" i="1" dirty="0"/>
              <a:t>(Take a breath….then move to Next Slide)</a:t>
            </a:r>
          </a:p>
          <a:p>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4</a:t>
            </a:fld>
            <a:endParaRPr lang="en-CA"/>
          </a:p>
        </p:txBody>
      </p:sp>
    </p:spTree>
    <p:extLst>
      <p:ext uri="{BB962C8B-B14F-4D97-AF65-F5344CB8AC3E}">
        <p14:creationId xmlns:p14="http://schemas.microsoft.com/office/powerpoint/2010/main" val="346798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Jane Trufant Harvey in her book, </a:t>
            </a:r>
            <a:r>
              <a:rPr lang="en-CA" sz="1400" b="1" i="1" u="sng" dirty="0"/>
              <a:t>Ask Him</a:t>
            </a:r>
            <a:r>
              <a:rPr lang="en-CA" sz="1400" dirty="0"/>
              <a:t>, encourages us to discover and soar!   How can we do that?  Prayer and following the Objects of the League</a:t>
            </a:r>
          </a:p>
          <a:p>
            <a:endParaRPr lang="en-CA" sz="1400" dirty="0"/>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5</a:t>
            </a:fld>
            <a:endParaRPr lang="en-CA"/>
          </a:p>
        </p:txBody>
      </p:sp>
    </p:spTree>
    <p:extLst>
      <p:ext uri="{BB962C8B-B14F-4D97-AF65-F5344CB8AC3E}">
        <p14:creationId xmlns:p14="http://schemas.microsoft.com/office/powerpoint/2010/main" val="114109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Let’s look at the Objects of the League</a:t>
            </a:r>
          </a:p>
          <a:p>
            <a:endParaRPr lang="en-CA" sz="1400" dirty="0"/>
          </a:p>
          <a:p>
            <a:r>
              <a:rPr lang="en-CA" sz="1400" b="1" i="1" dirty="0"/>
              <a:t>Click</a:t>
            </a:r>
          </a:p>
          <a:p>
            <a:r>
              <a:rPr lang="en-CA" sz="1400" dirty="0"/>
              <a:t>The objects of the League shall be to unite Catholic women of Canada.   How many of you have been to events, conventions meetings outside of your council?   This is where we are united.   We also work together on various issues through our standing committees so that we are united in our work for God and Canada.</a:t>
            </a:r>
          </a:p>
          <a:p>
            <a:endParaRPr lang="en-CA" sz="1400" dirty="0"/>
          </a:p>
          <a:p>
            <a:r>
              <a:rPr lang="en-CA" sz="1400" b="1" i="1" dirty="0"/>
              <a:t>Click</a:t>
            </a:r>
          </a:p>
          <a:p>
            <a:r>
              <a:rPr lang="en-CA" sz="1400" dirty="0"/>
              <a:t>To Achieve individual and collective spiritual development.   It is important to our membership that we bring spiritual aspects into our meetings, conventions and everything we do.  We introduce new music, new prayers, as well as celebrating all the sacraments and foundations of our faith.  </a:t>
            </a:r>
          </a:p>
          <a:p>
            <a:endParaRPr lang="en-CA" sz="1400" dirty="0"/>
          </a:p>
          <a:p>
            <a:r>
              <a:rPr lang="en-CA" sz="1400" b="1" i="1" dirty="0"/>
              <a:t>Click</a:t>
            </a:r>
          </a:p>
          <a:p>
            <a:r>
              <a:rPr lang="en-CA" sz="1400" dirty="0"/>
              <a:t>To promote the teachings of the Catholic Church….our foundation is the teaching of the church.  We want to keep these foundations in everything we do.  </a:t>
            </a:r>
          </a:p>
          <a:p>
            <a:endParaRPr lang="en-CA" sz="1400" dirty="0"/>
          </a:p>
          <a:p>
            <a:r>
              <a:rPr lang="en-CA" sz="1400" b="1" i="1" dirty="0"/>
              <a:t>Click</a:t>
            </a:r>
          </a:p>
          <a:p>
            <a:r>
              <a:rPr lang="en-CA" sz="1400" dirty="0"/>
              <a:t>To exemplify the Christian ideal in home and family life….our actions speak louder than words!   As a CWL member, we should show our own families how important our values are and attempt to instill them in our family life!</a:t>
            </a:r>
          </a:p>
          <a:p>
            <a:endParaRPr lang="en-CA" sz="1400" dirty="0"/>
          </a:p>
          <a:p>
            <a:r>
              <a:rPr lang="en-CA" sz="1400" b="1" i="1" dirty="0"/>
              <a:t>Click</a:t>
            </a:r>
          </a:p>
          <a:p>
            <a:r>
              <a:rPr lang="en-CA" sz="1400" dirty="0"/>
              <a:t>To protect the sanctity of life….from conception to natural death, we support the right to life at all stages.</a:t>
            </a:r>
          </a:p>
          <a:p>
            <a:endParaRPr lang="en-CA" sz="1400" dirty="0"/>
          </a:p>
          <a:p>
            <a:r>
              <a:rPr lang="en-CA" sz="1400" b="1" i="1" dirty="0"/>
              <a:t>Click</a:t>
            </a:r>
          </a:p>
          <a:p>
            <a:r>
              <a:rPr lang="en-CA" sz="1400" dirty="0"/>
              <a:t>To enhance the role of women in church and society…as women, we must show our younger generation how important it is to be seen and heard.  That their thoughts, their actions and their abilities are needed to make this world a well-rounded society.</a:t>
            </a:r>
          </a:p>
          <a:p>
            <a:endParaRPr lang="en-CA" sz="1400" dirty="0"/>
          </a:p>
          <a:p>
            <a:r>
              <a:rPr lang="en-CA" sz="1400" b="1" i="1" dirty="0"/>
              <a:t>Click</a:t>
            </a:r>
          </a:p>
          <a:p>
            <a:r>
              <a:rPr lang="en-CA" sz="1400" dirty="0"/>
              <a:t>To recognize the human dignity of all people everywhere….the person on the street struggling with addictions….the young person with mental health problems…those unable to care for themselves…and those who have nothing…they are all God’s children and as such deserve to be treated with love and respect.</a:t>
            </a:r>
          </a:p>
          <a:p>
            <a:endParaRPr lang="en-CA" sz="1400" dirty="0"/>
          </a:p>
          <a:p>
            <a:r>
              <a:rPr lang="en-CA" sz="1400" b="1" i="1" dirty="0"/>
              <a:t>Click</a:t>
            </a:r>
          </a:p>
          <a:p>
            <a:r>
              <a:rPr lang="en-CA" sz="1400" dirty="0"/>
              <a:t>To uphold and defend Christian education and values in the modern world…this is a battle that has been increasing of late…our education system at this time is not in support of our Christian values.  We must fight to bring God back to school, to keep our schools open for our children and our future children.</a:t>
            </a:r>
          </a:p>
          <a:p>
            <a:endParaRPr lang="en-CA" sz="1400" dirty="0"/>
          </a:p>
          <a:p>
            <a:r>
              <a:rPr lang="en-CA" sz="1400" b="1" i="1" dirty="0"/>
              <a:t>Click</a:t>
            </a:r>
          </a:p>
          <a:p>
            <a:r>
              <a:rPr lang="en-CA" sz="1400" dirty="0"/>
              <a:t>To contribute to the understanding and growth of religious freedom, social justice, peace and harmony.   Such a strong statement!  Social justice issues are on the rise, and one of our new pillars is dedicated to these issues.  </a:t>
            </a:r>
          </a:p>
          <a:p>
            <a:endParaRPr lang="en-CA" sz="1400" dirty="0"/>
          </a:p>
          <a:p>
            <a:r>
              <a:rPr lang="en-CA" sz="1400" b="1" i="1" dirty="0"/>
              <a:t>Pause</a:t>
            </a:r>
          </a:p>
          <a:p>
            <a:endParaRPr lang="en-CA" sz="1400" dirty="0"/>
          </a:p>
          <a:p>
            <a:r>
              <a:rPr lang="en-CA" sz="1400" dirty="0"/>
              <a:t>What are we supposed to be doing?    We need to be looking at the objects of the League, choose one that is closest to your heart at this moment in time.  Write it down so that we can refer to it later.</a:t>
            </a:r>
          </a:p>
          <a:p>
            <a:endParaRPr lang="en-CA" sz="1400" dirty="0"/>
          </a:p>
          <a:p>
            <a:r>
              <a:rPr lang="en-CA" sz="1400" b="1" i="1" dirty="0"/>
              <a:t>Next slide.</a:t>
            </a:r>
          </a:p>
          <a:p>
            <a:endParaRPr lang="en-CA" sz="1400" b="1" i="1" dirty="0"/>
          </a:p>
        </p:txBody>
      </p:sp>
      <p:sp>
        <p:nvSpPr>
          <p:cNvPr id="4" name="Slide Number Placeholder 3"/>
          <p:cNvSpPr>
            <a:spLocks noGrp="1"/>
          </p:cNvSpPr>
          <p:nvPr>
            <p:ph type="sldNum" sz="quarter" idx="5"/>
          </p:nvPr>
        </p:nvSpPr>
        <p:spPr/>
        <p:txBody>
          <a:bodyPr/>
          <a:lstStyle/>
          <a:p>
            <a:fld id="{4AC7D07D-4F75-42D8-B3DA-E11F69BCC2CE}" type="slidenum">
              <a:rPr lang="en-CA" smtClean="0"/>
              <a:t>6</a:t>
            </a:fld>
            <a:endParaRPr lang="en-CA"/>
          </a:p>
        </p:txBody>
      </p:sp>
    </p:spTree>
    <p:extLst>
      <p:ext uri="{BB962C8B-B14F-4D97-AF65-F5344CB8AC3E}">
        <p14:creationId xmlns:p14="http://schemas.microsoft.com/office/powerpoint/2010/main" val="393377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Recently, with the examination at our National level of the standing committees roles and responsibilities, our Mission statement has been updated.</a:t>
            </a:r>
          </a:p>
          <a:p>
            <a:endParaRPr lang="en-CA" sz="1400" dirty="0"/>
          </a:p>
          <a:p>
            <a:r>
              <a:rPr lang="en-CA" sz="1400" b="1" i="1" dirty="0"/>
              <a:t>Click</a:t>
            </a:r>
          </a:p>
          <a:p>
            <a:r>
              <a:rPr lang="en-CA" sz="1400" b="1" i="1" dirty="0"/>
              <a:t>(Read Mission Statement)</a:t>
            </a:r>
          </a:p>
          <a:p>
            <a:endParaRPr lang="en-CA" sz="1400" dirty="0"/>
          </a:p>
          <a:p>
            <a:r>
              <a:rPr lang="en-CA" sz="1400" dirty="0"/>
              <a:t>This is who we are as CWL members…Who are you?   Do you see yourself fitting into the League to grow in Faith through Ministry and Service?</a:t>
            </a:r>
          </a:p>
          <a:p>
            <a:endParaRPr lang="en-CA" sz="1400" dirty="0"/>
          </a:p>
          <a:p>
            <a:r>
              <a:rPr lang="en-CA" sz="1400" dirty="0"/>
              <a:t>Think of the objects that we just went over…Do you fit into the object that you chose as the closest to your heart?</a:t>
            </a:r>
          </a:p>
          <a:p>
            <a:endParaRPr lang="en-CA" sz="1400" dirty="0"/>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7</a:t>
            </a:fld>
            <a:endParaRPr lang="en-CA"/>
          </a:p>
        </p:txBody>
      </p:sp>
    </p:spTree>
    <p:extLst>
      <p:ext uri="{BB962C8B-B14F-4D97-AF65-F5344CB8AC3E}">
        <p14:creationId xmlns:p14="http://schemas.microsoft.com/office/powerpoint/2010/main" val="108732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t>What is discerning?</a:t>
            </a:r>
          </a:p>
          <a:p>
            <a:endParaRPr lang="en-CA" sz="1400" dirty="0"/>
          </a:p>
          <a:p>
            <a:r>
              <a:rPr lang="en-CA" sz="1400" dirty="0">
                <a:solidFill>
                  <a:srgbClr val="2F4475"/>
                </a:solidFill>
              </a:rPr>
              <a:t>Fr. Andrew Apostoli </a:t>
            </a:r>
            <a:r>
              <a:rPr lang="en-CA" sz="1400" dirty="0"/>
              <a:t>describes it as </a:t>
            </a:r>
            <a:r>
              <a:rPr lang="en-US" sz="1400" dirty="0">
                <a:solidFill>
                  <a:srgbClr val="2F4475"/>
                </a:solidFill>
              </a:rPr>
              <a:t>Meeting people where they are . . . Leading them to where  </a:t>
            </a:r>
            <a:r>
              <a:rPr lang="en-CA" sz="1400" dirty="0">
                <a:solidFill>
                  <a:srgbClr val="2F4475"/>
                </a:solidFill>
              </a:rPr>
              <a:t>God calls them to be!  “Discerning God’s will isn’t always easy, but it’s always important.”</a:t>
            </a:r>
          </a:p>
          <a:p>
            <a:endParaRPr lang="en-CA" sz="1400" dirty="0">
              <a:solidFill>
                <a:srgbClr val="2F4475"/>
              </a:solidFill>
            </a:endParaRPr>
          </a:p>
          <a:p>
            <a:r>
              <a:rPr lang="en-CA" sz="1400" dirty="0">
                <a:solidFill>
                  <a:srgbClr val="2F4475"/>
                </a:solidFill>
              </a:rPr>
              <a:t>Those of us who are past presidents, this is our job --  to assist our members in leading them to where God calls them to be!</a:t>
            </a:r>
          </a:p>
          <a:p>
            <a:endParaRPr lang="en-CA" sz="1400" dirty="0">
              <a:solidFill>
                <a:srgbClr val="2F4475"/>
              </a:solidFill>
            </a:endParaRPr>
          </a:p>
          <a:p>
            <a:r>
              <a:rPr lang="en-CA" sz="1400" dirty="0">
                <a:solidFill>
                  <a:srgbClr val="2F4475"/>
                </a:solidFill>
              </a:rPr>
              <a:t>Fr. Apostoli has written a book…”Walk Humbly with Your God”   He teaches us to </a:t>
            </a:r>
            <a:r>
              <a:rPr lang="en-US" sz="1400" dirty="0">
                <a:solidFill>
                  <a:srgbClr val="0F1729"/>
                </a:solidFill>
              </a:rPr>
              <a:t>overcome our weaknesses, grow in prayer, and develop virtues that will help us face any challenge that comes our way.  You can order his book at Dynamic Catholic.</a:t>
            </a:r>
          </a:p>
          <a:p>
            <a:endParaRPr lang="en-US" sz="1400" dirty="0">
              <a:solidFill>
                <a:srgbClr val="0F1729"/>
              </a:solidFill>
            </a:endParaRPr>
          </a:p>
          <a:p>
            <a:r>
              <a:rPr lang="en-US" sz="1400" dirty="0">
                <a:solidFill>
                  <a:srgbClr val="0F1729"/>
                </a:solidFill>
              </a:rPr>
              <a:t>If the Catholic Women’s League is to become vital again, it is important that we start thinking on a whole other level.   We can start by discerning God’s will and discovering our gifts!</a:t>
            </a:r>
          </a:p>
          <a:p>
            <a:endParaRPr lang="en-US" sz="1400" dirty="0">
              <a:solidFill>
                <a:srgbClr val="0F1729"/>
              </a:solidFill>
            </a:endParaRPr>
          </a:p>
          <a:p>
            <a:endParaRPr lang="en-CA" sz="1400" dirty="0"/>
          </a:p>
          <a:p>
            <a:r>
              <a:rPr lang="en-CA" sz="1400"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8</a:t>
            </a:fld>
            <a:endParaRPr lang="en-CA"/>
          </a:p>
        </p:txBody>
      </p:sp>
    </p:spTree>
    <p:extLst>
      <p:ext uri="{BB962C8B-B14F-4D97-AF65-F5344CB8AC3E}">
        <p14:creationId xmlns:p14="http://schemas.microsoft.com/office/powerpoint/2010/main" val="3443125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Each one of us has been gifted by God…As we talk about these gifts, note which ones you do now, you could be doing, you could easily do if you wanted to.  Cross out those you would not enjoy doing, but consider those that may be difficult for you to do. </a:t>
            </a:r>
          </a:p>
          <a:p>
            <a:endParaRPr lang="en-CA" dirty="0"/>
          </a:p>
          <a:p>
            <a:r>
              <a:rPr lang="en-CA" b="1" i="1" u="none" dirty="0"/>
              <a:t>Click</a:t>
            </a:r>
            <a:r>
              <a:rPr lang="en-CA" dirty="0"/>
              <a:t> Administration</a:t>
            </a:r>
          </a:p>
          <a:p>
            <a:endParaRPr lang="en-CA" b="0" i="1" u="none" dirty="0"/>
          </a:p>
          <a:p>
            <a:r>
              <a:rPr lang="en-CA" b="1" i="1" u="none" dirty="0"/>
              <a:t>Click </a:t>
            </a:r>
            <a:r>
              <a:rPr lang="en-CA" b="0" i="0" u="none" dirty="0"/>
              <a:t>Apostleship</a:t>
            </a:r>
          </a:p>
          <a:p>
            <a:endParaRPr lang="en-CA" b="0" i="0" u="none" dirty="0"/>
          </a:p>
          <a:p>
            <a:r>
              <a:rPr lang="en-CA" b="1" i="1" u="none" dirty="0"/>
              <a:t>Click</a:t>
            </a:r>
            <a:r>
              <a:rPr lang="en-CA" b="0" i="0" u="none" dirty="0"/>
              <a:t> Caregiving</a:t>
            </a:r>
          </a:p>
          <a:p>
            <a:endParaRPr lang="en-CA" b="0" i="0" u="none" dirty="0"/>
          </a:p>
          <a:p>
            <a:r>
              <a:rPr lang="en-CA" b="1" i="1" u="none" dirty="0"/>
              <a:t>Click </a:t>
            </a:r>
            <a:r>
              <a:rPr lang="en-CA" b="0" i="0" u="none" dirty="0"/>
              <a:t>Craftsmanship</a:t>
            </a:r>
          </a:p>
          <a:p>
            <a:endParaRPr lang="en-CA" b="0" i="0" u="none" dirty="0"/>
          </a:p>
          <a:p>
            <a:endParaRPr lang="en-CA" b="0" i="0" u="none" dirty="0"/>
          </a:p>
          <a:p>
            <a:r>
              <a:rPr lang="en-CA" b="1" i="1" u="none" dirty="0"/>
              <a:t>Next Slide</a:t>
            </a:r>
            <a:endParaRPr lang="en-CA" b="1" i="1" u="sng"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9</a:t>
            </a:fld>
            <a:endParaRPr lang="en-CA"/>
          </a:p>
        </p:txBody>
      </p:sp>
    </p:spTree>
    <p:extLst>
      <p:ext uri="{BB962C8B-B14F-4D97-AF65-F5344CB8AC3E}">
        <p14:creationId xmlns:p14="http://schemas.microsoft.com/office/powerpoint/2010/main" val="200967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040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DC9E551-E700-4BB8-96C0-979088F17133}" type="datetimeFigureOut">
              <a:rPr lang="en-CA" smtClean="0"/>
              <a:t>2021-11-18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123990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997388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15691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3302084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2890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281292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369243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58926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55432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115937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C9E551-E700-4BB8-96C0-979088F17133}" type="datetimeFigureOut">
              <a:rPr lang="en-CA" smtClean="0"/>
              <a:t>2021-11-18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375765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C9E551-E700-4BB8-96C0-979088F17133}" type="datetimeFigureOut">
              <a:rPr lang="en-CA" smtClean="0"/>
              <a:t>2021-11-18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14224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C9E551-E700-4BB8-96C0-979088F17133}" type="datetimeFigureOut">
              <a:rPr lang="en-CA" smtClean="0"/>
              <a:t>2021-11-18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59684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9E551-E700-4BB8-96C0-979088F17133}" type="datetimeFigureOut">
              <a:rPr lang="en-CA" smtClean="0"/>
              <a:t>2021-11-18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32199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C9E551-E700-4BB8-96C0-979088F17133}" type="datetimeFigureOut">
              <a:rPr lang="en-CA" smtClean="0"/>
              <a:t>2021-11-18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408120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C9E551-E700-4BB8-96C0-979088F17133}" type="datetimeFigureOut">
              <a:rPr lang="en-CA" smtClean="0"/>
              <a:t>2021-11-18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468829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DC9E551-E700-4BB8-96C0-979088F17133}" type="datetimeFigureOut">
              <a:rPr lang="en-CA" smtClean="0"/>
              <a:t>2021-11-18</a:t>
            </a:fld>
            <a:endParaRPr lang="en-C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796DB0E-337E-4D72-A3DB-A1551E5FBA71}" type="slidenum">
              <a:rPr lang="en-CA" smtClean="0"/>
              <a:t>‹#›</a:t>
            </a:fld>
            <a:endParaRPr lang="en-CA"/>
          </a:p>
        </p:txBody>
      </p:sp>
    </p:spTree>
    <p:extLst>
      <p:ext uri="{BB962C8B-B14F-4D97-AF65-F5344CB8AC3E}">
        <p14:creationId xmlns:p14="http://schemas.microsoft.com/office/powerpoint/2010/main" val="42482320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flickr.com/photos/mrehan00/3455167464" TargetMode="External"/><Relationship Id="rId5" Type="http://schemas.openxmlformats.org/officeDocument/2006/relationships/image" Target="../media/image8.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0.m4a"/><Relationship Id="rId7" Type="http://schemas.openxmlformats.org/officeDocument/2006/relationships/hyperlink" Target="http://www.marysrosaries.com/collaboration/index.php?title=File:Our_Lady_of_Good_Counsel_by_Pasquale_Sarullo.jpg" TargetMode="External"/><Relationship Id="rId2" Type="http://schemas.microsoft.com/office/2007/relationships/media" Target="../media/media20.m4a"/><Relationship Id="rId1" Type="http://schemas.openxmlformats.org/officeDocument/2006/relationships/tags" Target="../tags/tag11.xml"/><Relationship Id="rId6" Type="http://schemas.openxmlformats.org/officeDocument/2006/relationships/image" Target="../media/image9.jp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audio" Target="../media/media3.m4a"/><Relationship Id="rId7" Type="http://schemas.openxmlformats.org/officeDocument/2006/relationships/hyperlink" Target="http://apenas-para-argumentar.blogspot.com/2012/02/dom-de-linguas-espirito-santo-e-seus.html" TargetMode="Externa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jp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A578-24C8-43F8-8256-50605E16F500}"/>
              </a:ext>
            </a:extLst>
          </p:cNvPr>
          <p:cNvSpPr>
            <a:spLocks noGrp="1"/>
          </p:cNvSpPr>
          <p:nvPr>
            <p:ph type="ctrTitle"/>
          </p:nvPr>
        </p:nvSpPr>
        <p:spPr/>
        <p:txBody>
          <a:bodyPr>
            <a:normAutofit/>
          </a:bodyPr>
          <a:lstStyle/>
          <a:p>
            <a:r>
              <a:rPr lang="en-CA" dirty="0"/>
              <a:t>DISCERNMENT</a:t>
            </a:r>
            <a:br>
              <a:rPr lang="en-CA" dirty="0"/>
            </a:br>
            <a:r>
              <a:rPr lang="en-CA" sz="2800" dirty="0"/>
              <a:t>Seeking God’s guidance in our </a:t>
            </a:r>
            <a:r>
              <a:rPr lang="en-CA" sz="2800" dirty="0" err="1"/>
              <a:t>cwl</a:t>
            </a:r>
            <a:r>
              <a:rPr lang="en-CA" sz="2800" dirty="0"/>
              <a:t> life</a:t>
            </a:r>
          </a:p>
        </p:txBody>
      </p:sp>
      <p:sp>
        <p:nvSpPr>
          <p:cNvPr id="3" name="Subtitle 2">
            <a:extLst>
              <a:ext uri="{FF2B5EF4-FFF2-40B4-BE49-F238E27FC236}">
                <a16:creationId xmlns:a16="http://schemas.microsoft.com/office/drawing/2014/main" id="{1707FF81-3EE6-4F1B-8120-3006A1FB80DC}"/>
              </a:ext>
            </a:extLst>
          </p:cNvPr>
          <p:cNvSpPr>
            <a:spLocks noGrp="1"/>
          </p:cNvSpPr>
          <p:nvPr>
            <p:ph type="subTitle" idx="1"/>
          </p:nvPr>
        </p:nvSpPr>
        <p:spPr>
          <a:xfrm>
            <a:off x="684211" y="3843867"/>
            <a:ext cx="7586331" cy="1947333"/>
          </a:xfrm>
        </p:spPr>
        <p:txBody>
          <a:bodyPr>
            <a:normAutofit fontScale="85000" lnSpcReduction="10000"/>
          </a:bodyPr>
          <a:lstStyle/>
          <a:p>
            <a:endParaRPr lang="en-CA" dirty="0"/>
          </a:p>
          <a:p>
            <a:endParaRPr lang="en-CA" dirty="0"/>
          </a:p>
          <a:p>
            <a:r>
              <a:rPr lang="en-CA" dirty="0"/>
              <a:t>Prepared by Rebecca McCarrell, Past President, London Diocese</a:t>
            </a:r>
          </a:p>
          <a:p>
            <a:r>
              <a:rPr lang="en-CA" dirty="0"/>
              <a:t>Adapted from A Short Exercise on Discernment</a:t>
            </a:r>
          </a:p>
          <a:p>
            <a:r>
              <a:rPr lang="en-CA" dirty="0"/>
              <a:t>And Affirming Workshop</a:t>
            </a:r>
          </a:p>
        </p:txBody>
      </p:sp>
      <p:sp>
        <p:nvSpPr>
          <p:cNvPr id="5" name="TextBox 4">
            <a:extLst>
              <a:ext uri="{FF2B5EF4-FFF2-40B4-BE49-F238E27FC236}">
                <a16:creationId xmlns:a16="http://schemas.microsoft.com/office/drawing/2014/main" id="{DE3F944E-81D8-414D-857F-823B4AFD3F10}"/>
              </a:ext>
            </a:extLst>
          </p:cNvPr>
          <p:cNvSpPr txBox="1"/>
          <p:nvPr/>
        </p:nvSpPr>
        <p:spPr>
          <a:xfrm>
            <a:off x="6564573" y="423081"/>
            <a:ext cx="5240739" cy="646331"/>
          </a:xfrm>
          <a:prstGeom prst="rect">
            <a:avLst/>
          </a:prstGeom>
          <a:noFill/>
        </p:spPr>
        <p:txBody>
          <a:bodyPr wrap="square" rtlCol="0">
            <a:spAutoFit/>
          </a:bodyPr>
          <a:lstStyle/>
          <a:p>
            <a:r>
              <a:rPr lang="en-CA" dirty="0"/>
              <a:t>The Catholic Women’s League of Canada</a:t>
            </a:r>
          </a:p>
          <a:p>
            <a:r>
              <a:rPr lang="en-CA" dirty="0"/>
              <a:t>London Diocese</a:t>
            </a:r>
          </a:p>
        </p:txBody>
      </p:sp>
      <p:pic>
        <p:nvPicPr>
          <p:cNvPr id="4" name="Audio 3">
            <a:hlinkClick r:id="" action="ppaction://media"/>
            <a:extLst>
              <a:ext uri="{FF2B5EF4-FFF2-40B4-BE49-F238E27FC236}">
                <a16:creationId xmlns:a16="http://schemas.microsoft.com/office/drawing/2014/main" id="{143800FE-5CD2-4836-8BCF-3FA7B4CED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248187"/>
      </p:ext>
    </p:extLst>
  </p:cSld>
  <p:clrMapOvr>
    <a:masterClrMapping/>
  </p:clrMapOvr>
  <mc:AlternateContent xmlns:mc="http://schemas.openxmlformats.org/markup-compatibility/2006">
    <mc:Choice xmlns:p14="http://schemas.microsoft.com/office/powerpoint/2010/main" Requires="p14">
      <p:transition spd="slow" p14:dur="2000" advTm="18796"/>
    </mc:Choice>
    <mc:Fallback>
      <p:transition spd="slow" advTm="18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BB3B30-7465-40C9-ADF7-1834DAA462A9}"/>
              </a:ext>
            </a:extLst>
          </p:cNvPr>
          <p:cNvSpPr txBox="1"/>
          <p:nvPr/>
        </p:nvSpPr>
        <p:spPr>
          <a:xfrm>
            <a:off x="873455" y="89879"/>
            <a:ext cx="8366077" cy="461665"/>
          </a:xfrm>
          <a:prstGeom prst="rect">
            <a:avLst/>
          </a:prstGeom>
          <a:noFill/>
        </p:spPr>
        <p:txBody>
          <a:bodyPr wrap="square" rtlCol="0">
            <a:spAutoFit/>
          </a:bodyPr>
          <a:lstStyle/>
          <a:p>
            <a:r>
              <a:rPr lang="en-CA" sz="2400" b="1" dirty="0"/>
              <a:t>God’s Gracious Gifts!</a:t>
            </a:r>
          </a:p>
        </p:txBody>
      </p:sp>
      <p:sp>
        <p:nvSpPr>
          <p:cNvPr id="6" name="TextBox 5">
            <a:extLst>
              <a:ext uri="{FF2B5EF4-FFF2-40B4-BE49-F238E27FC236}">
                <a16:creationId xmlns:a16="http://schemas.microsoft.com/office/drawing/2014/main" id="{82230443-EC35-4E60-91EF-AA735E921B53}"/>
              </a:ext>
            </a:extLst>
          </p:cNvPr>
          <p:cNvSpPr txBox="1"/>
          <p:nvPr/>
        </p:nvSpPr>
        <p:spPr>
          <a:xfrm>
            <a:off x="873455" y="3535581"/>
            <a:ext cx="9949218"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Faith</a:t>
            </a:r>
            <a:r>
              <a:rPr lang="en-US" sz="2400" b="0" i="0" u="none" strike="noStrike" baseline="0" dirty="0">
                <a:latin typeface="Calibri" panose="020F0502020204030204" pitchFamily="34" charset="0"/>
                <a:cs typeface="Calibri" panose="020F0502020204030204" pitchFamily="34" charset="0"/>
              </a:rPr>
              <a:t>:  Have great confidence in God’s promises, power and presence. It involves a healthy prayer life, sensitivity to the will of God and trust that God </a:t>
            </a:r>
            <a:r>
              <a:rPr lang="en-CA" sz="2400" b="0" i="0" u="none" strike="noStrike" baseline="0" dirty="0">
                <a:latin typeface="Calibri" panose="020F0502020204030204" pitchFamily="34" charset="0"/>
                <a:cs typeface="Calibri" panose="020F0502020204030204" pitchFamily="34" charset="0"/>
              </a:rPr>
              <a:t>will answer our prayers.</a:t>
            </a:r>
            <a:endParaRPr lang="en-CA"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F19C495-0903-4046-BC4F-61AD9687E9A9}"/>
              </a:ext>
            </a:extLst>
          </p:cNvPr>
          <p:cNvSpPr txBox="1"/>
          <p:nvPr/>
        </p:nvSpPr>
        <p:spPr>
          <a:xfrm>
            <a:off x="873455" y="4776464"/>
            <a:ext cx="10331356"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Giving</a:t>
            </a:r>
            <a:r>
              <a:rPr lang="en-US" sz="2400" b="0" i="0" u="none" strike="noStrike" baseline="0" dirty="0">
                <a:latin typeface="Calibri" panose="020F0502020204030204" pitchFamily="34" charset="0"/>
                <a:cs typeface="Calibri" panose="020F0502020204030204" pitchFamily="34" charset="0"/>
              </a:rPr>
              <a:t>:  Offer our energy, abilities and material resources for the work of the</a:t>
            </a:r>
          </a:p>
          <a:p>
            <a:pPr algn="l"/>
            <a:r>
              <a:rPr lang="en-US" sz="2400" b="0" i="0" u="none" strike="noStrike" baseline="0" dirty="0">
                <a:latin typeface="Calibri" panose="020F0502020204030204" pitchFamily="34" charset="0"/>
                <a:cs typeface="Calibri" panose="020F0502020204030204" pitchFamily="34" charset="0"/>
              </a:rPr>
              <a:t>church, with willingness, cheerfulness and generosity.</a:t>
            </a:r>
            <a:endParaRPr lang="en-CA"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5B03E94-4F20-465F-89F2-97863C488030}"/>
              </a:ext>
            </a:extLst>
          </p:cNvPr>
          <p:cNvSpPr txBox="1"/>
          <p:nvPr/>
        </p:nvSpPr>
        <p:spPr>
          <a:xfrm>
            <a:off x="928046" y="5754596"/>
            <a:ext cx="10222174" cy="461665"/>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Healing</a:t>
            </a:r>
            <a:r>
              <a:rPr lang="en-US" sz="2400" b="1" i="0" u="none"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Share in restoring the sick and pray for God’s help for the sufferer.</a:t>
            </a:r>
            <a:endParaRPr lang="en-CA" sz="24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9C6F9A1-29D5-4E2F-9838-6E113E1477FF}"/>
              </a:ext>
            </a:extLst>
          </p:cNvPr>
          <p:cNvSpPr txBox="1"/>
          <p:nvPr/>
        </p:nvSpPr>
        <p:spPr>
          <a:xfrm>
            <a:off x="862082" y="641739"/>
            <a:ext cx="10288138"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Discernment</a:t>
            </a:r>
            <a:r>
              <a:rPr lang="en-US" sz="2400" b="0" i="0" u="none" strike="noStrike" baseline="0" dirty="0">
                <a:latin typeface="Calibri" panose="020F0502020204030204" pitchFamily="34" charset="0"/>
                <a:cs typeface="Calibri" panose="020F0502020204030204" pitchFamily="34" charset="0"/>
              </a:rPr>
              <a:t>:  Discover the will of God.   Distinguish between truth and error. </a:t>
            </a:r>
            <a:r>
              <a:rPr lang="en-US" sz="2400" dirty="0">
                <a:latin typeface="Calibri" panose="020F0502020204030204" pitchFamily="34" charset="0"/>
                <a:cs typeface="Calibri" panose="020F0502020204030204" pitchFamily="34" charset="0"/>
              </a:rPr>
              <a:t>It</a:t>
            </a:r>
            <a:r>
              <a:rPr lang="en-US" sz="2400" b="0" i="0" u="none" strike="noStrike" baseline="0" dirty="0">
                <a:latin typeface="Calibri" panose="020F0502020204030204" pitchFamily="34" charset="0"/>
                <a:cs typeface="Calibri" panose="020F0502020204030204" pitchFamily="34" charset="0"/>
              </a:rPr>
              <a:t> involves </a:t>
            </a:r>
            <a:r>
              <a:rPr lang="en-CA" sz="2400" b="0" i="0" u="none" strike="noStrike" baseline="0" dirty="0">
                <a:latin typeface="Calibri" panose="020F0502020204030204" pitchFamily="34" charset="0"/>
                <a:cs typeface="Calibri" panose="020F0502020204030204" pitchFamily="34" charset="0"/>
              </a:rPr>
              <a:t>wisdom and prayerfulness.</a:t>
            </a:r>
            <a:endParaRPr lang="en-CA" sz="2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383FE58-89DC-401F-AF34-ACEFB1E71E97}"/>
              </a:ext>
            </a:extLst>
          </p:cNvPr>
          <p:cNvSpPr txBox="1"/>
          <p:nvPr/>
        </p:nvSpPr>
        <p:spPr>
          <a:xfrm>
            <a:off x="873455" y="1513290"/>
            <a:ext cx="10048165"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Evangelism</a:t>
            </a:r>
            <a:r>
              <a:rPr lang="en-US" sz="2400" b="0" i="0" u="none" strike="noStrike" baseline="0" dirty="0">
                <a:latin typeface="Calibri" panose="020F0502020204030204" pitchFamily="34" charset="0"/>
                <a:cs typeface="Calibri" panose="020F0502020204030204" pitchFamily="34" charset="0"/>
              </a:rPr>
              <a:t>   Share the Gospel with others so that they come to know God, within </a:t>
            </a:r>
            <a:r>
              <a:rPr lang="en-CA" sz="2400" b="0" i="0" u="none" strike="noStrike" baseline="0" dirty="0">
                <a:latin typeface="Calibri" panose="020F0502020204030204" pitchFamily="34" charset="0"/>
                <a:cs typeface="Calibri" panose="020F0502020204030204" pitchFamily="34" charset="0"/>
              </a:rPr>
              <a:t>and beyond the parish.</a:t>
            </a:r>
            <a:endParaRPr lang="en-CA"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10FCEB5-9A06-483C-8561-5C8576C5CB77}"/>
              </a:ext>
            </a:extLst>
          </p:cNvPr>
          <p:cNvSpPr txBox="1"/>
          <p:nvPr/>
        </p:nvSpPr>
        <p:spPr>
          <a:xfrm>
            <a:off x="873455" y="2314975"/>
            <a:ext cx="10974507"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Exhortation</a:t>
            </a:r>
            <a:r>
              <a:rPr lang="en-US" sz="2400" b="0" i="0" u="none" strike="noStrike" baseline="0" dirty="0">
                <a:latin typeface="Calibri" panose="020F0502020204030204" pitchFamily="34" charset="0"/>
                <a:cs typeface="Calibri" panose="020F0502020204030204" pitchFamily="34" charset="0"/>
              </a:rPr>
              <a:t>:  Stand beside people who need comfort, counsel and encouragement. </a:t>
            </a:r>
            <a:r>
              <a:rPr lang="en-US" sz="2400" dirty="0">
                <a:latin typeface="Calibri" panose="020F0502020204030204" pitchFamily="34" charset="0"/>
                <a:cs typeface="Calibri" panose="020F0502020204030204" pitchFamily="34" charset="0"/>
              </a:rPr>
              <a:t>C</a:t>
            </a:r>
            <a:r>
              <a:rPr lang="en-US" sz="2400" b="0" i="0" u="none" strike="noStrike" baseline="0" dirty="0">
                <a:latin typeface="Calibri" panose="020F0502020204030204" pitchFamily="34" charset="0"/>
                <a:cs typeface="Calibri" panose="020F0502020204030204" pitchFamily="34" charset="0"/>
              </a:rPr>
              <a:t>all forth the best in others and challenge others to see the goals to which God calls them.</a:t>
            </a:r>
            <a:endParaRPr lang="en-CA" sz="2400"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9E8C36F3-8A18-4C0E-B519-EE4328AA5A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3273817"/>
      </p:ext>
    </p:extLst>
  </p:cSld>
  <p:clrMapOvr>
    <a:masterClrMapping/>
  </p:clrMapOvr>
  <mc:AlternateContent xmlns:mc="http://schemas.openxmlformats.org/markup-compatibility/2006">
    <mc:Choice xmlns:p14="http://schemas.microsoft.com/office/powerpoint/2010/main" Requires="p14">
      <p:transition spd="slow" p14:dur="2000" advTm="76532"/>
    </mc:Choice>
    <mc:Fallback>
      <p:transition spd="slow" advTm="7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2000" fill="hold"/>
                                        <p:tgtEl>
                                          <p:spTgt spid="13"/>
                                        </p:tgtEl>
                                        <p:attrNameLst>
                                          <p:attrName>ppt_x</p:attrName>
                                        </p:attrNameLst>
                                      </p:cBhvr>
                                      <p:tavLst>
                                        <p:tav tm="0">
                                          <p:val>
                                            <p:strVal val="#ppt_x"/>
                                          </p:val>
                                        </p:tav>
                                        <p:tav tm="100000">
                                          <p:val>
                                            <p:strVal val="#ppt_x"/>
                                          </p:val>
                                        </p:tav>
                                      </p:tavLst>
                                    </p:anim>
                                    <p:anim calcmode="lin" valueType="num">
                                      <p:cBhvr additive="base">
                                        <p:cTn id="1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ppt_x</p:attrName>
                                        </p:attrNameLst>
                                      </p:cBhvr>
                                      <p:tavLst>
                                        <p:tav tm="0">
                                          <p:val>
                                            <p:strVal val="#ppt_x"/>
                                          </p:val>
                                        </p:tav>
                                        <p:tav tm="100000">
                                          <p:val>
                                            <p:strVal val="#ppt_x"/>
                                          </p:val>
                                        </p:tav>
                                      </p:tavLst>
                                    </p:anim>
                                    <p:anim calcmode="lin" valueType="num">
                                      <p:cBhvr>
                                        <p:cTn id="25"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2000" fill="hold"/>
                                        <p:tgtEl>
                                          <p:spTgt spid="6"/>
                                        </p:tgtEl>
                                        <p:attrNameLst>
                                          <p:attrName>ppt_x</p:attrName>
                                        </p:attrNameLst>
                                      </p:cBhvr>
                                      <p:tavLst>
                                        <p:tav tm="0">
                                          <p:val>
                                            <p:strVal val="#ppt_x"/>
                                          </p:val>
                                        </p:tav>
                                        <p:tav tm="100000">
                                          <p:val>
                                            <p:strVal val="#ppt_x"/>
                                          </p:val>
                                        </p:tav>
                                      </p:tavLst>
                                    </p:anim>
                                    <p:anim calcmode="lin" valueType="num">
                                      <p:cBhvr additive="base">
                                        <p:cTn id="31"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2000" fill="hold"/>
                                        <p:tgtEl>
                                          <p:spTgt spid="8"/>
                                        </p:tgtEl>
                                        <p:attrNameLst>
                                          <p:attrName>ppt_x</p:attrName>
                                        </p:attrNameLst>
                                      </p:cBhvr>
                                      <p:tavLst>
                                        <p:tav tm="0">
                                          <p:val>
                                            <p:strVal val="#ppt_x"/>
                                          </p:val>
                                        </p:tav>
                                        <p:tav tm="100000">
                                          <p:val>
                                            <p:strVal val="#ppt_x"/>
                                          </p:val>
                                        </p:tav>
                                      </p:tavLst>
                                    </p:anim>
                                    <p:anim calcmode="lin" valueType="num">
                                      <p:cBhvr additive="base">
                                        <p:cTn id="37"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2000" fill="hold"/>
                                        <p:tgtEl>
                                          <p:spTgt spid="10"/>
                                        </p:tgtEl>
                                        <p:attrNameLst>
                                          <p:attrName>ppt_x</p:attrName>
                                        </p:attrNameLst>
                                      </p:cBhvr>
                                      <p:tavLst>
                                        <p:tav tm="0">
                                          <p:val>
                                            <p:strVal val="#ppt_x"/>
                                          </p:val>
                                        </p:tav>
                                        <p:tav tm="100000">
                                          <p:val>
                                            <p:strVal val="#ppt_x"/>
                                          </p:val>
                                        </p:tav>
                                      </p:tavLst>
                                    </p:anim>
                                    <p:anim calcmode="lin" valueType="num">
                                      <p:cBhvr additive="base">
                                        <p:cTn id="4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3"/>
                </p:tgtEl>
              </p:cMediaNode>
            </p:audio>
          </p:childTnLst>
        </p:cTn>
      </p:par>
    </p:tnLst>
    <p:bldLst>
      <p:bldP spid="6" grpId="0"/>
      <p:bldP spid="8" grpId="0"/>
      <p:bldP spid="10"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0E451-1396-42FD-AA1E-66E0CA956A80}"/>
              </a:ext>
            </a:extLst>
          </p:cNvPr>
          <p:cNvSpPr txBox="1"/>
          <p:nvPr/>
        </p:nvSpPr>
        <p:spPr>
          <a:xfrm>
            <a:off x="858103" y="232652"/>
            <a:ext cx="8345037" cy="461665"/>
          </a:xfrm>
          <a:prstGeom prst="rect">
            <a:avLst/>
          </a:prstGeom>
          <a:noFill/>
        </p:spPr>
        <p:txBody>
          <a:bodyPr wrap="square" rtlCol="0">
            <a:spAutoFit/>
          </a:bodyPr>
          <a:lstStyle/>
          <a:p>
            <a:r>
              <a:rPr lang="en-CA" sz="2400" b="1" dirty="0"/>
              <a:t>God’s Gracious Gifts!</a:t>
            </a:r>
          </a:p>
        </p:txBody>
      </p:sp>
      <p:sp>
        <p:nvSpPr>
          <p:cNvPr id="3" name="TextBox 2">
            <a:extLst>
              <a:ext uri="{FF2B5EF4-FFF2-40B4-BE49-F238E27FC236}">
                <a16:creationId xmlns:a16="http://schemas.microsoft.com/office/drawing/2014/main" id="{AD58C18B-7DD6-4553-BD88-F85781C70743}"/>
              </a:ext>
            </a:extLst>
          </p:cNvPr>
          <p:cNvSpPr txBox="1"/>
          <p:nvPr/>
        </p:nvSpPr>
        <p:spPr>
          <a:xfrm>
            <a:off x="939988" y="4159082"/>
            <a:ext cx="10222173"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Serving</a:t>
            </a:r>
            <a:r>
              <a:rPr lang="en-US" sz="2400" b="0" i="0" u="none" strike="noStrike" baseline="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Willingly s</a:t>
            </a:r>
            <a:r>
              <a:rPr lang="en-US" sz="2400" b="0" i="0" u="none" strike="noStrike" baseline="0" dirty="0">
                <a:latin typeface="Calibri" panose="020F0502020204030204" pitchFamily="34" charset="0"/>
                <a:cs typeface="Calibri" panose="020F0502020204030204" pitchFamily="34" charset="0"/>
              </a:rPr>
              <a:t>hare the burdens of others and help them do their tasks more effectively;  pitch in and do what needs doing.</a:t>
            </a:r>
            <a:endParaRPr lang="en-CA"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3C4B94A-2165-4B68-AE17-A0CA7C67DC55}"/>
              </a:ext>
            </a:extLst>
          </p:cNvPr>
          <p:cNvSpPr txBox="1"/>
          <p:nvPr/>
        </p:nvSpPr>
        <p:spPr>
          <a:xfrm>
            <a:off x="939988" y="5081883"/>
            <a:ext cx="10120952"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Teaching</a:t>
            </a:r>
            <a:r>
              <a:rPr lang="en-US" sz="2400" b="0" i="0" u="none" strike="noStrike" baseline="0" dirty="0">
                <a:latin typeface="Calibri" panose="020F0502020204030204" pitchFamily="34" charset="0"/>
                <a:cs typeface="Calibri" panose="020F0502020204030204" pitchFamily="34" charset="0"/>
              </a:rPr>
              <a:t>:  Communicate so that others can learn.  Impart i</a:t>
            </a:r>
            <a:r>
              <a:rPr lang="en-US" sz="2400" dirty="0">
                <a:latin typeface="Calibri" panose="020F0502020204030204" pitchFamily="34" charset="0"/>
                <a:cs typeface="Calibri" panose="020F0502020204030204" pitchFamily="34" charset="0"/>
              </a:rPr>
              <a:t>nformation.  Proclaim the Truth.</a:t>
            </a:r>
            <a:endParaRPr lang="en-CA" sz="2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9B64F7A-B2E9-4188-8B9E-D9A604428E49}"/>
              </a:ext>
            </a:extLst>
          </p:cNvPr>
          <p:cNvSpPr txBox="1"/>
          <p:nvPr/>
        </p:nvSpPr>
        <p:spPr>
          <a:xfrm>
            <a:off x="889378" y="2937149"/>
            <a:ext cx="10075460"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Prophecy</a:t>
            </a:r>
            <a:r>
              <a:rPr lang="en-US" sz="2400"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Interpret and apply God’s revelation in given situations; appreciate the dignity of all people. Have a knowledge of scripture and the workings of the church.</a:t>
            </a:r>
            <a:endParaRPr lang="en-CA"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9DAF8CD-A2AB-47E5-B3C4-F4038BE20BC8}"/>
              </a:ext>
            </a:extLst>
          </p:cNvPr>
          <p:cNvSpPr txBox="1"/>
          <p:nvPr/>
        </p:nvSpPr>
        <p:spPr>
          <a:xfrm>
            <a:off x="939988" y="1658358"/>
            <a:ext cx="9802503"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Mercy</a:t>
            </a:r>
            <a:r>
              <a:rPr lang="en-US" sz="2400" b="1" i="0" u="none"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Feel exceptional empathy and compassion for those who are weak or suffering;  forgive those who have erred; comfort the bereaved; help those who face a </a:t>
            </a:r>
            <a:r>
              <a:rPr lang="en-CA" sz="2400" b="0" i="0" u="none" strike="noStrike" baseline="0" dirty="0">
                <a:latin typeface="Calibri" panose="020F0502020204030204" pitchFamily="34" charset="0"/>
                <a:cs typeface="Calibri" panose="020F0502020204030204" pitchFamily="34" charset="0"/>
              </a:rPr>
              <a:t>crisis; become a peacemaker.</a:t>
            </a:r>
            <a:endParaRPr lang="en-CA"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A021F27-5AB7-46D8-A340-9C6E03F1C5D7}"/>
              </a:ext>
            </a:extLst>
          </p:cNvPr>
          <p:cNvSpPr txBox="1"/>
          <p:nvPr/>
        </p:nvSpPr>
        <p:spPr>
          <a:xfrm>
            <a:off x="939988" y="802649"/>
            <a:ext cx="10904561"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Knowledge</a:t>
            </a:r>
            <a:r>
              <a:rPr lang="en-US" sz="2400" b="0" i="0" u="none" strike="noStrike" baseline="0" dirty="0">
                <a:latin typeface="Calibri" panose="020F0502020204030204" pitchFamily="34" charset="0"/>
                <a:cs typeface="Calibri" panose="020F0502020204030204" pitchFamily="34" charset="0"/>
              </a:rPr>
              <a:t>:  Understand the truth of God’s word and make it relevant in our daily lives.</a:t>
            </a:r>
            <a:endParaRPr lang="en-CA" sz="2400" dirty="0">
              <a:latin typeface="Calibri" panose="020F0502020204030204" pitchFamily="34"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392EBE5C-B79F-43E0-9B02-919A9B034C5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35316386"/>
      </p:ext>
    </p:extLst>
  </p:cSld>
  <p:clrMapOvr>
    <a:masterClrMapping/>
  </p:clrMapOvr>
  <mc:AlternateContent xmlns:mc="http://schemas.openxmlformats.org/markup-compatibility/2006">
    <mc:Choice xmlns:p14="http://schemas.microsoft.com/office/powerpoint/2010/main" Requires="p14">
      <p:transition spd="slow" p14:dur="2000" advTm="62717"/>
    </mc:Choice>
    <mc:Fallback>
      <p:transition spd="slow" advTm="6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ppt_x"/>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ppt_x"/>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2000" fill="hold"/>
                                        <p:tgtEl>
                                          <p:spTgt spid="3"/>
                                        </p:tgtEl>
                                        <p:attrNameLst>
                                          <p:attrName>ppt_x</p:attrName>
                                        </p:attrNameLst>
                                      </p:cBhvr>
                                      <p:tavLst>
                                        <p:tav tm="0">
                                          <p:val>
                                            <p:strVal val="#ppt_x"/>
                                          </p:val>
                                        </p:tav>
                                        <p:tav tm="100000">
                                          <p:val>
                                            <p:strVal val="#ppt_x"/>
                                          </p:val>
                                        </p:tav>
                                      </p:tavLst>
                                    </p:anim>
                                    <p:anim calcmode="lin" valueType="num">
                                      <p:cBhvr additive="base">
                                        <p:cTn id="30"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2000" fill="hold"/>
                                        <p:tgtEl>
                                          <p:spTgt spid="4"/>
                                        </p:tgtEl>
                                        <p:attrNameLst>
                                          <p:attrName>ppt_x</p:attrName>
                                        </p:attrNameLst>
                                      </p:cBhvr>
                                      <p:tavLst>
                                        <p:tav tm="0">
                                          <p:val>
                                            <p:strVal val="#ppt_x"/>
                                          </p:val>
                                        </p:tav>
                                        <p:tav tm="100000">
                                          <p:val>
                                            <p:strVal val="#ppt_x"/>
                                          </p:val>
                                        </p:tav>
                                      </p:tavLst>
                                    </p:anim>
                                    <p:anim calcmode="lin" valueType="num">
                                      <p:cBhvr additive="base">
                                        <p:cTn id="36"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01F74-2787-4C18-B64A-B5761ACD1CA1}"/>
              </a:ext>
            </a:extLst>
          </p:cNvPr>
          <p:cNvSpPr txBox="1"/>
          <p:nvPr/>
        </p:nvSpPr>
        <p:spPr>
          <a:xfrm>
            <a:off x="939989" y="55231"/>
            <a:ext cx="8345037" cy="461665"/>
          </a:xfrm>
          <a:prstGeom prst="rect">
            <a:avLst/>
          </a:prstGeom>
          <a:noFill/>
        </p:spPr>
        <p:txBody>
          <a:bodyPr wrap="square" rtlCol="0">
            <a:spAutoFit/>
          </a:bodyPr>
          <a:lstStyle/>
          <a:p>
            <a:r>
              <a:rPr lang="en-CA" sz="2400" b="1" dirty="0"/>
              <a:t>God’s Gracious Gifts!</a:t>
            </a:r>
          </a:p>
        </p:txBody>
      </p:sp>
      <p:sp>
        <p:nvSpPr>
          <p:cNvPr id="10" name="TextBox 9">
            <a:extLst>
              <a:ext uri="{FF2B5EF4-FFF2-40B4-BE49-F238E27FC236}">
                <a16:creationId xmlns:a16="http://schemas.microsoft.com/office/drawing/2014/main" id="{0C660934-8A72-4BC5-8F33-012805241433}"/>
              </a:ext>
            </a:extLst>
          </p:cNvPr>
          <p:cNvSpPr txBox="1"/>
          <p:nvPr/>
        </p:nvSpPr>
        <p:spPr>
          <a:xfrm>
            <a:off x="939989" y="726729"/>
            <a:ext cx="9962866"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Diversity</a:t>
            </a:r>
            <a:r>
              <a:rPr lang="en-US" sz="2400" b="0" i="0" u="none" strike="noStrike" baseline="0" dirty="0">
                <a:latin typeface="Calibri" panose="020F0502020204030204" pitchFamily="34" charset="0"/>
                <a:cs typeface="Calibri" panose="020F0502020204030204" pitchFamily="34" charset="0"/>
              </a:rPr>
              <a:t>:  </a:t>
            </a:r>
            <a:r>
              <a:rPr lang="en-US" sz="2400" b="1" i="0" dirty="0">
                <a:solidFill>
                  <a:srgbClr val="5F6368"/>
                </a:solidFill>
                <a:effectLst/>
                <a:latin typeface="Calibri" panose="020F0502020204030204" pitchFamily="34" charset="0"/>
                <a:cs typeface="Calibri" panose="020F0502020204030204" pitchFamily="34" charset="0"/>
              </a:rPr>
              <a:t> </a:t>
            </a:r>
            <a:r>
              <a:rPr lang="en-US" sz="2400" i="0" dirty="0">
                <a:effectLst/>
                <a:latin typeface="Calibri" panose="020F0502020204030204" pitchFamily="34" charset="0"/>
                <a:cs typeface="Calibri" panose="020F0502020204030204" pitchFamily="34" charset="0"/>
              </a:rPr>
              <a:t>Let love, God’s glory and Christian unity be the motivation behind our actions.</a:t>
            </a:r>
            <a:endParaRPr lang="en-CA"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D138B24-39CD-4360-9134-C2D6646C4319}"/>
              </a:ext>
            </a:extLst>
          </p:cNvPr>
          <p:cNvSpPr txBox="1"/>
          <p:nvPr/>
        </p:nvSpPr>
        <p:spPr>
          <a:xfrm>
            <a:off x="973682" y="1767559"/>
            <a:ext cx="10483187" cy="830997"/>
          </a:xfrm>
          <a:prstGeom prst="rect">
            <a:avLst/>
          </a:prstGeom>
          <a:noFill/>
        </p:spPr>
        <p:txBody>
          <a:bodyPr wrap="square">
            <a:spAutoFit/>
          </a:bodyPr>
          <a:lstStyle/>
          <a:p>
            <a:pPr algn="l"/>
            <a:r>
              <a:rPr lang="en-US" sz="2400" b="1" u="sng" strike="noStrike" baseline="0" dirty="0">
                <a:latin typeface="Calibri" panose="020F0502020204030204" pitchFamily="34" charset="0"/>
                <a:cs typeface="Calibri" panose="020F0502020204030204" pitchFamily="34" charset="0"/>
              </a:rPr>
              <a:t>Wisdom</a:t>
            </a:r>
            <a:r>
              <a:rPr lang="en-US" sz="2400" b="1"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Reach an understanding of God’s will;  help others discover the wisdom they have within </a:t>
            </a:r>
            <a:r>
              <a:rPr lang="en-CA" sz="2400" b="0" i="0" u="none" strike="noStrike" baseline="0" dirty="0">
                <a:latin typeface="Calibri" panose="020F0502020204030204" pitchFamily="34" charset="0"/>
                <a:cs typeface="Calibri" panose="020F0502020204030204" pitchFamily="34" charset="0"/>
              </a:rPr>
              <a:t>them.</a:t>
            </a:r>
            <a:endParaRPr lang="en-CA" sz="2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3B6E714-75BA-4DBC-A042-688E88B855E2}"/>
              </a:ext>
            </a:extLst>
          </p:cNvPr>
          <p:cNvSpPr txBox="1"/>
          <p:nvPr/>
        </p:nvSpPr>
        <p:spPr>
          <a:xfrm>
            <a:off x="973682" y="2808389"/>
            <a:ext cx="10064654"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Effective living</a:t>
            </a:r>
            <a:r>
              <a:rPr lang="en-US" sz="2400" b="1"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 Lead others to realize that discipleship entails following Jesus, beyond all bounds, at all costs, to risk caring for others.</a:t>
            </a:r>
            <a:endParaRPr lang="en-CA"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ED6F107-B941-4ACE-A2C1-AB4A4574AC97}"/>
              </a:ext>
            </a:extLst>
          </p:cNvPr>
          <p:cNvSpPr txBox="1"/>
          <p:nvPr/>
        </p:nvSpPr>
        <p:spPr>
          <a:xfrm>
            <a:off x="973682" y="3849219"/>
            <a:ext cx="9895480"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Communication:</a:t>
            </a:r>
            <a:r>
              <a:rPr lang="en-US" sz="2400" b="1"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Proclaim so that others will come to a better understanding of various issues</a:t>
            </a:r>
            <a:r>
              <a:rPr lang="en-US" sz="1800" b="0" i="0" u="none" strike="noStrike" baseline="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FFFFCC6-9C27-4DD1-9CC3-7FE5415C5C8E}"/>
              </a:ext>
            </a:extLst>
          </p:cNvPr>
          <p:cNvSpPr txBox="1"/>
          <p:nvPr/>
        </p:nvSpPr>
        <p:spPr>
          <a:xfrm>
            <a:off x="973682" y="4890049"/>
            <a:ext cx="10703398" cy="830997"/>
          </a:xfrm>
          <a:prstGeom prst="rect">
            <a:avLst/>
          </a:prstGeom>
          <a:noFill/>
        </p:spPr>
        <p:txBody>
          <a:bodyPr wrap="square">
            <a:spAutoFit/>
          </a:bodyPr>
          <a:lstStyle/>
          <a:p>
            <a:pPr algn="l"/>
            <a:r>
              <a:rPr lang="en-CA" sz="2400" b="1" i="0" u="sng" strike="noStrike" baseline="0" dirty="0">
                <a:latin typeface="Calibri" panose="020F0502020204030204" pitchFamily="34" charset="0"/>
                <a:cs typeface="Calibri" panose="020F0502020204030204" pitchFamily="34" charset="0"/>
              </a:rPr>
              <a:t>The working of  </a:t>
            </a:r>
            <a:r>
              <a:rPr lang="en-US" sz="2400" b="1" i="0" u="sng" strike="noStrike" baseline="0" dirty="0">
                <a:latin typeface="Calibri" panose="020F0502020204030204" pitchFamily="34" charset="0"/>
                <a:cs typeface="Calibri" panose="020F0502020204030204" pitchFamily="34" charset="0"/>
              </a:rPr>
              <a:t>miracles</a:t>
            </a:r>
            <a:r>
              <a:rPr lang="en-US" sz="2400" b="1"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Establish a firm relationship with God; show courage in the face of adversity; be willing to call on the power of God.</a:t>
            </a:r>
            <a:endParaRPr lang="en-CA" sz="2400"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13DF5164-03C1-42F5-B49D-7BE40CCDB7E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7914101"/>
      </p:ext>
    </p:extLst>
  </p:cSld>
  <p:clrMapOvr>
    <a:masterClrMapping/>
  </p:clrMapOvr>
  <mc:AlternateContent xmlns:mc="http://schemas.openxmlformats.org/markup-compatibility/2006">
    <mc:Choice xmlns:p14="http://schemas.microsoft.com/office/powerpoint/2010/main" Requires="p14">
      <p:transition spd="slow" p14:dur="2000" advTm="55751"/>
    </mc:Choice>
    <mc:Fallback>
      <p:transition spd="slow" advTm="5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 fill="hold"/>
                                        <p:tgtEl>
                                          <p:spTgt spid="12"/>
                                        </p:tgtEl>
                                        <p:attrNameLst>
                                          <p:attrName>ppt_x</p:attrName>
                                        </p:attrNameLst>
                                      </p:cBhvr>
                                      <p:tavLst>
                                        <p:tav tm="0">
                                          <p:val>
                                            <p:strVal val="#ppt_x"/>
                                          </p:val>
                                        </p:tav>
                                        <p:tav tm="100000">
                                          <p:val>
                                            <p:strVal val="#ppt_x"/>
                                          </p:val>
                                        </p:tav>
                                      </p:tavLst>
                                    </p:anim>
                                    <p:anim calcmode="lin" valueType="num">
                                      <p:cBhvr additive="base">
                                        <p:cTn id="1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2000" fill="hold"/>
                                        <p:tgtEl>
                                          <p:spTgt spid="14"/>
                                        </p:tgtEl>
                                        <p:attrNameLst>
                                          <p:attrName>ppt_x</p:attrName>
                                        </p:attrNameLst>
                                      </p:cBhvr>
                                      <p:tavLst>
                                        <p:tav tm="0">
                                          <p:val>
                                            <p:strVal val="#ppt_x"/>
                                          </p:val>
                                        </p:tav>
                                        <p:tav tm="100000">
                                          <p:val>
                                            <p:strVal val="#ppt_x"/>
                                          </p:val>
                                        </p:tav>
                                      </p:tavLst>
                                    </p:anim>
                                    <p:anim calcmode="lin" valueType="num">
                                      <p:cBhvr additive="base">
                                        <p:cTn id="24"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2000" fill="hold"/>
                                        <p:tgtEl>
                                          <p:spTgt spid="16"/>
                                        </p:tgtEl>
                                        <p:attrNameLst>
                                          <p:attrName>ppt_x</p:attrName>
                                        </p:attrNameLst>
                                      </p:cBhvr>
                                      <p:tavLst>
                                        <p:tav tm="0">
                                          <p:val>
                                            <p:strVal val="#ppt_x"/>
                                          </p:val>
                                        </p:tav>
                                        <p:tav tm="100000">
                                          <p:val>
                                            <p:strVal val="#ppt_x"/>
                                          </p:val>
                                        </p:tav>
                                      </p:tavLst>
                                    </p:anim>
                                    <p:anim calcmode="lin" valueType="num">
                                      <p:cBhvr additive="base">
                                        <p:cTn id="30"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2000" fill="hold"/>
                                        <p:tgtEl>
                                          <p:spTgt spid="18"/>
                                        </p:tgtEl>
                                        <p:attrNameLst>
                                          <p:attrName>ppt_x</p:attrName>
                                        </p:attrNameLst>
                                      </p:cBhvr>
                                      <p:tavLst>
                                        <p:tav tm="0">
                                          <p:val>
                                            <p:strVal val="#ppt_x"/>
                                          </p:val>
                                        </p:tav>
                                        <p:tav tm="100000">
                                          <p:val>
                                            <p:strVal val="#ppt_x"/>
                                          </p:val>
                                        </p:tav>
                                      </p:tavLst>
                                    </p:anim>
                                    <p:anim calcmode="lin" valueType="num">
                                      <p:cBhvr additive="base">
                                        <p:cTn id="36"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10" grpId="0"/>
      <p:bldP spid="12" grpId="0"/>
      <p:bldP spid="14"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C7B606-24A3-4467-B1C4-CDC6D3774D1A}"/>
              </a:ext>
            </a:extLst>
          </p:cNvPr>
          <p:cNvSpPr txBox="1"/>
          <p:nvPr/>
        </p:nvSpPr>
        <p:spPr>
          <a:xfrm>
            <a:off x="696036" y="764275"/>
            <a:ext cx="6059606" cy="584775"/>
          </a:xfrm>
          <a:prstGeom prst="rect">
            <a:avLst/>
          </a:prstGeom>
          <a:noFill/>
        </p:spPr>
        <p:txBody>
          <a:bodyPr wrap="square" rtlCol="0">
            <a:spAutoFit/>
          </a:bodyPr>
          <a:lstStyle/>
          <a:p>
            <a:r>
              <a:rPr lang="en-CA" sz="3200" b="1" dirty="0"/>
              <a:t>FRUITS OF THE SPIRIT</a:t>
            </a:r>
          </a:p>
        </p:txBody>
      </p:sp>
      <p:sp>
        <p:nvSpPr>
          <p:cNvPr id="3" name="TextBox 2">
            <a:extLst>
              <a:ext uri="{FF2B5EF4-FFF2-40B4-BE49-F238E27FC236}">
                <a16:creationId xmlns:a16="http://schemas.microsoft.com/office/drawing/2014/main" id="{09B45C08-8D89-4634-863C-E3B410047F4B}"/>
              </a:ext>
            </a:extLst>
          </p:cNvPr>
          <p:cNvSpPr txBox="1"/>
          <p:nvPr/>
        </p:nvSpPr>
        <p:spPr>
          <a:xfrm>
            <a:off x="696036" y="1380502"/>
            <a:ext cx="4722584" cy="584775"/>
          </a:xfrm>
          <a:prstGeom prst="rect">
            <a:avLst/>
          </a:prstGeom>
          <a:noFill/>
        </p:spPr>
        <p:txBody>
          <a:bodyPr wrap="square" rtlCol="0">
            <a:spAutoFit/>
          </a:bodyPr>
          <a:lstStyle/>
          <a:p>
            <a:r>
              <a:rPr lang="en-CA" sz="3200" dirty="0"/>
              <a:t>Loving</a:t>
            </a:r>
          </a:p>
        </p:txBody>
      </p:sp>
      <p:sp>
        <p:nvSpPr>
          <p:cNvPr id="4" name="TextBox 3">
            <a:extLst>
              <a:ext uri="{FF2B5EF4-FFF2-40B4-BE49-F238E27FC236}">
                <a16:creationId xmlns:a16="http://schemas.microsoft.com/office/drawing/2014/main" id="{A6839102-CDA3-4538-B62A-AD3735A23DB0}"/>
              </a:ext>
            </a:extLst>
          </p:cNvPr>
          <p:cNvSpPr txBox="1"/>
          <p:nvPr/>
        </p:nvSpPr>
        <p:spPr>
          <a:xfrm>
            <a:off x="682847" y="1940061"/>
            <a:ext cx="2932971" cy="584775"/>
          </a:xfrm>
          <a:prstGeom prst="rect">
            <a:avLst/>
          </a:prstGeom>
          <a:noFill/>
        </p:spPr>
        <p:txBody>
          <a:bodyPr wrap="square" rtlCol="0">
            <a:spAutoFit/>
          </a:bodyPr>
          <a:lstStyle/>
          <a:p>
            <a:r>
              <a:rPr lang="en-CA" sz="3200" dirty="0"/>
              <a:t>Joyful</a:t>
            </a:r>
          </a:p>
        </p:txBody>
      </p:sp>
      <p:sp>
        <p:nvSpPr>
          <p:cNvPr id="5" name="TextBox 4">
            <a:extLst>
              <a:ext uri="{FF2B5EF4-FFF2-40B4-BE49-F238E27FC236}">
                <a16:creationId xmlns:a16="http://schemas.microsoft.com/office/drawing/2014/main" id="{4EF1BA52-A668-4F79-AFB3-C452FD5C6C01}"/>
              </a:ext>
            </a:extLst>
          </p:cNvPr>
          <p:cNvSpPr txBox="1"/>
          <p:nvPr/>
        </p:nvSpPr>
        <p:spPr>
          <a:xfrm>
            <a:off x="737075" y="2457637"/>
            <a:ext cx="2634705" cy="584775"/>
          </a:xfrm>
          <a:prstGeom prst="rect">
            <a:avLst/>
          </a:prstGeom>
          <a:noFill/>
        </p:spPr>
        <p:txBody>
          <a:bodyPr wrap="square" rtlCol="0">
            <a:spAutoFit/>
          </a:bodyPr>
          <a:lstStyle/>
          <a:p>
            <a:r>
              <a:rPr lang="en-CA" sz="3200" dirty="0"/>
              <a:t>Peaceful</a:t>
            </a:r>
          </a:p>
        </p:txBody>
      </p:sp>
      <p:sp>
        <p:nvSpPr>
          <p:cNvPr id="6" name="TextBox 5">
            <a:extLst>
              <a:ext uri="{FF2B5EF4-FFF2-40B4-BE49-F238E27FC236}">
                <a16:creationId xmlns:a16="http://schemas.microsoft.com/office/drawing/2014/main" id="{9F022E3F-C45A-4EB8-B030-C9CED1494A62}"/>
              </a:ext>
            </a:extLst>
          </p:cNvPr>
          <p:cNvSpPr txBox="1"/>
          <p:nvPr/>
        </p:nvSpPr>
        <p:spPr>
          <a:xfrm>
            <a:off x="758138" y="2996273"/>
            <a:ext cx="3703499" cy="584775"/>
          </a:xfrm>
          <a:prstGeom prst="rect">
            <a:avLst/>
          </a:prstGeom>
          <a:noFill/>
        </p:spPr>
        <p:txBody>
          <a:bodyPr wrap="square" rtlCol="0">
            <a:spAutoFit/>
          </a:bodyPr>
          <a:lstStyle/>
          <a:p>
            <a:r>
              <a:rPr lang="en-CA" sz="3200" dirty="0"/>
              <a:t>Patient</a:t>
            </a:r>
          </a:p>
        </p:txBody>
      </p:sp>
      <p:sp>
        <p:nvSpPr>
          <p:cNvPr id="7" name="TextBox 6">
            <a:extLst>
              <a:ext uri="{FF2B5EF4-FFF2-40B4-BE49-F238E27FC236}">
                <a16:creationId xmlns:a16="http://schemas.microsoft.com/office/drawing/2014/main" id="{98BC1D60-C342-44C0-991B-3F507DA35165}"/>
              </a:ext>
            </a:extLst>
          </p:cNvPr>
          <p:cNvSpPr txBox="1"/>
          <p:nvPr/>
        </p:nvSpPr>
        <p:spPr>
          <a:xfrm>
            <a:off x="758138" y="3446650"/>
            <a:ext cx="3802921" cy="584775"/>
          </a:xfrm>
          <a:prstGeom prst="rect">
            <a:avLst/>
          </a:prstGeom>
          <a:noFill/>
        </p:spPr>
        <p:txBody>
          <a:bodyPr wrap="square" rtlCol="0">
            <a:spAutoFit/>
          </a:bodyPr>
          <a:lstStyle/>
          <a:p>
            <a:r>
              <a:rPr lang="en-CA" sz="3200" dirty="0"/>
              <a:t>Kind</a:t>
            </a:r>
          </a:p>
        </p:txBody>
      </p:sp>
      <p:sp>
        <p:nvSpPr>
          <p:cNvPr id="8" name="TextBox 7">
            <a:extLst>
              <a:ext uri="{FF2B5EF4-FFF2-40B4-BE49-F238E27FC236}">
                <a16:creationId xmlns:a16="http://schemas.microsoft.com/office/drawing/2014/main" id="{0FD593A5-B66A-48F3-B3E4-4D004B09EF90}"/>
              </a:ext>
            </a:extLst>
          </p:cNvPr>
          <p:cNvSpPr txBox="1"/>
          <p:nvPr/>
        </p:nvSpPr>
        <p:spPr>
          <a:xfrm>
            <a:off x="758138" y="3928616"/>
            <a:ext cx="4449170" cy="584775"/>
          </a:xfrm>
          <a:prstGeom prst="rect">
            <a:avLst/>
          </a:prstGeom>
          <a:noFill/>
        </p:spPr>
        <p:txBody>
          <a:bodyPr wrap="square" rtlCol="0">
            <a:spAutoFit/>
          </a:bodyPr>
          <a:lstStyle/>
          <a:p>
            <a:r>
              <a:rPr lang="en-CA" sz="3200" dirty="0"/>
              <a:t>Gentle and good</a:t>
            </a:r>
          </a:p>
        </p:txBody>
      </p:sp>
      <p:sp>
        <p:nvSpPr>
          <p:cNvPr id="9" name="TextBox 8">
            <a:extLst>
              <a:ext uri="{FF2B5EF4-FFF2-40B4-BE49-F238E27FC236}">
                <a16:creationId xmlns:a16="http://schemas.microsoft.com/office/drawing/2014/main" id="{EDE64B71-C64D-4450-B155-AFB0FFCA6755}"/>
              </a:ext>
            </a:extLst>
          </p:cNvPr>
          <p:cNvSpPr txBox="1"/>
          <p:nvPr/>
        </p:nvSpPr>
        <p:spPr>
          <a:xfrm>
            <a:off x="816648" y="4435663"/>
            <a:ext cx="3802921" cy="584775"/>
          </a:xfrm>
          <a:prstGeom prst="rect">
            <a:avLst/>
          </a:prstGeom>
          <a:noFill/>
        </p:spPr>
        <p:txBody>
          <a:bodyPr wrap="square" rtlCol="0">
            <a:spAutoFit/>
          </a:bodyPr>
          <a:lstStyle/>
          <a:p>
            <a:r>
              <a:rPr lang="en-CA" sz="3200" dirty="0"/>
              <a:t>Faithful &amp; reliable</a:t>
            </a:r>
          </a:p>
        </p:txBody>
      </p:sp>
      <p:sp>
        <p:nvSpPr>
          <p:cNvPr id="10" name="TextBox 9">
            <a:extLst>
              <a:ext uri="{FF2B5EF4-FFF2-40B4-BE49-F238E27FC236}">
                <a16:creationId xmlns:a16="http://schemas.microsoft.com/office/drawing/2014/main" id="{384A564D-A524-45C6-870F-037702242EB5}"/>
              </a:ext>
            </a:extLst>
          </p:cNvPr>
          <p:cNvSpPr txBox="1"/>
          <p:nvPr/>
        </p:nvSpPr>
        <p:spPr>
          <a:xfrm>
            <a:off x="816647" y="5409989"/>
            <a:ext cx="4101191" cy="584775"/>
          </a:xfrm>
          <a:prstGeom prst="rect">
            <a:avLst/>
          </a:prstGeom>
          <a:noFill/>
        </p:spPr>
        <p:txBody>
          <a:bodyPr wrap="square" rtlCol="0">
            <a:spAutoFit/>
          </a:bodyPr>
          <a:lstStyle/>
          <a:p>
            <a:r>
              <a:rPr lang="en-CA" sz="3200" dirty="0"/>
              <a:t>Humble</a:t>
            </a:r>
          </a:p>
        </p:txBody>
      </p:sp>
      <p:sp>
        <p:nvSpPr>
          <p:cNvPr id="11" name="TextBox 10">
            <a:extLst>
              <a:ext uri="{FF2B5EF4-FFF2-40B4-BE49-F238E27FC236}">
                <a16:creationId xmlns:a16="http://schemas.microsoft.com/office/drawing/2014/main" id="{BDD8C27A-214A-49C8-B86A-333288A5C5E7}"/>
              </a:ext>
            </a:extLst>
          </p:cNvPr>
          <p:cNvSpPr txBox="1"/>
          <p:nvPr/>
        </p:nvSpPr>
        <p:spPr>
          <a:xfrm>
            <a:off x="816648" y="4917629"/>
            <a:ext cx="4101191" cy="584775"/>
          </a:xfrm>
          <a:prstGeom prst="rect">
            <a:avLst/>
          </a:prstGeom>
          <a:noFill/>
        </p:spPr>
        <p:txBody>
          <a:bodyPr wrap="square" rtlCol="0">
            <a:spAutoFit/>
          </a:bodyPr>
          <a:lstStyle/>
          <a:p>
            <a:r>
              <a:rPr lang="en-CA" sz="3200" dirty="0"/>
              <a:t>Self-controlled</a:t>
            </a:r>
          </a:p>
        </p:txBody>
      </p:sp>
      <p:pic>
        <p:nvPicPr>
          <p:cNvPr id="13" name="Picture 12">
            <a:extLst>
              <a:ext uri="{FF2B5EF4-FFF2-40B4-BE49-F238E27FC236}">
                <a16:creationId xmlns:a16="http://schemas.microsoft.com/office/drawing/2014/main" id="{CA8B3FB5-CCF2-4944-BA80-F4B797DE5ACE}"/>
              </a:ext>
            </a:extLst>
          </p:cNvPr>
          <p:cNvPicPr>
            <a:picLocks noChangeAspect="1"/>
          </p:cNvPicPr>
          <p:nvPr/>
        </p:nvPicPr>
        <p:blipFill>
          <a:blip r:embed="rId6"/>
          <a:stretch>
            <a:fillRect/>
          </a:stretch>
        </p:blipFill>
        <p:spPr>
          <a:xfrm>
            <a:off x="5048792" y="885067"/>
            <a:ext cx="6460361" cy="4524922"/>
          </a:xfrm>
          <a:prstGeom prst="rect">
            <a:avLst/>
          </a:prstGeom>
        </p:spPr>
      </p:pic>
      <p:pic>
        <p:nvPicPr>
          <p:cNvPr id="12" name="Audio 11">
            <a:hlinkClick r:id="" action="ppaction://media"/>
            <a:extLst>
              <a:ext uri="{FF2B5EF4-FFF2-40B4-BE49-F238E27FC236}">
                <a16:creationId xmlns:a16="http://schemas.microsoft.com/office/drawing/2014/main" id="{23126852-EED1-420B-A2CE-B4BC451BCD4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68538474"/>
      </p:ext>
    </p:extLst>
  </p:cSld>
  <p:clrMapOvr>
    <a:masterClrMapping/>
  </p:clrMapOvr>
  <mc:AlternateContent xmlns:mc="http://schemas.openxmlformats.org/markup-compatibility/2006">
    <mc:Choice xmlns:p14="http://schemas.microsoft.com/office/powerpoint/2010/main" Requires="p14">
      <p:transition spd="slow" p14:dur="2000" advTm="75883"/>
    </mc:Choice>
    <mc:Fallback>
      <p:transition spd="slow" advTm="7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2000" fill="hold"/>
                                        <p:tgtEl>
                                          <p:spTgt spid="4"/>
                                        </p:tgtEl>
                                        <p:attrNameLst>
                                          <p:attrName>ppt_w</p:attrName>
                                        </p:attrNameLst>
                                      </p:cBhvr>
                                      <p:tavLst>
                                        <p:tav tm="0">
                                          <p:val>
                                            <p:fltVal val="0"/>
                                          </p:val>
                                        </p:tav>
                                        <p:tav tm="100000">
                                          <p:val>
                                            <p:strVal val="#ppt_w"/>
                                          </p:val>
                                        </p:tav>
                                      </p:tavLst>
                                    </p:anim>
                                    <p:anim calcmode="lin" valueType="num">
                                      <p:cBhvr>
                                        <p:cTn id="17" dur="2000" fill="hold"/>
                                        <p:tgtEl>
                                          <p:spTgt spid="4"/>
                                        </p:tgtEl>
                                        <p:attrNameLst>
                                          <p:attrName>ppt_h</p:attrName>
                                        </p:attrNameLst>
                                      </p:cBhvr>
                                      <p:tavLst>
                                        <p:tav tm="0">
                                          <p:val>
                                            <p:fltVal val="0"/>
                                          </p:val>
                                        </p:tav>
                                        <p:tav tm="100000">
                                          <p:val>
                                            <p:strVal val="#ppt_h"/>
                                          </p:val>
                                        </p:tav>
                                      </p:tavLst>
                                    </p:anim>
                                    <p:anim calcmode="lin" valueType="num">
                                      <p:cBhvr>
                                        <p:cTn id="18" dur="2000" fill="hold"/>
                                        <p:tgtEl>
                                          <p:spTgt spid="4"/>
                                        </p:tgtEl>
                                        <p:attrNameLst>
                                          <p:attrName>style.rotation</p:attrName>
                                        </p:attrNameLst>
                                      </p:cBhvr>
                                      <p:tavLst>
                                        <p:tav tm="0">
                                          <p:val>
                                            <p:fltVal val="90"/>
                                          </p:val>
                                        </p:tav>
                                        <p:tav tm="100000">
                                          <p:val>
                                            <p:fltVal val="0"/>
                                          </p:val>
                                        </p:tav>
                                      </p:tavLst>
                                    </p:anim>
                                    <p:animEffect transition="in" filter="fad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2000" fill="hold"/>
                                        <p:tgtEl>
                                          <p:spTgt spid="7"/>
                                        </p:tgtEl>
                                        <p:attrNameLst>
                                          <p:attrName>ppt_x</p:attrName>
                                        </p:attrNameLst>
                                      </p:cBhvr>
                                      <p:tavLst>
                                        <p:tav tm="0">
                                          <p:val>
                                            <p:strVal val="#ppt_x"/>
                                          </p:val>
                                        </p:tav>
                                        <p:tav tm="100000">
                                          <p:val>
                                            <p:strVal val="#ppt_x"/>
                                          </p:val>
                                        </p:tav>
                                      </p:tavLst>
                                    </p:anim>
                                    <p:anim calcmode="lin" valueType="num">
                                      <p:cBhvr additive="base">
                                        <p:cTn id="37"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heel(1)">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000"/>
                                        <p:tgtEl>
                                          <p:spTgt spid="10"/>
                                        </p:tgtEl>
                                      </p:cBhvr>
                                    </p:animEffect>
                                    <p:anim calcmode="lin" valueType="num">
                                      <p:cBhvr>
                                        <p:cTn id="58" dur="2000" fill="hold"/>
                                        <p:tgtEl>
                                          <p:spTgt spid="10"/>
                                        </p:tgtEl>
                                        <p:attrNameLst>
                                          <p:attrName>ppt_x</p:attrName>
                                        </p:attrNameLst>
                                      </p:cBhvr>
                                      <p:tavLst>
                                        <p:tav tm="0">
                                          <p:val>
                                            <p:strVal val="#ppt_x"/>
                                          </p:val>
                                        </p:tav>
                                        <p:tav tm="100000">
                                          <p:val>
                                            <p:strVal val="#ppt_x"/>
                                          </p:val>
                                        </p:tav>
                                      </p:tavLst>
                                    </p:anim>
                                    <p:anim calcmode="lin" valueType="num">
                                      <p:cBhvr>
                                        <p:cTn id="59"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12"/>
                </p:tgtEl>
              </p:cMediaNode>
            </p:audio>
          </p:childTnLst>
        </p:cTn>
      </p:par>
    </p:tnLst>
    <p:bldLst>
      <p:bldP spid="3" grpId="0"/>
      <p:bldP spid="4" grpId="0"/>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29D0FE-6E7F-4AF5-910D-179B59CC72BB}"/>
              </a:ext>
            </a:extLst>
          </p:cNvPr>
          <p:cNvSpPr txBox="1"/>
          <p:nvPr/>
        </p:nvSpPr>
        <p:spPr>
          <a:xfrm>
            <a:off x="624386" y="327125"/>
            <a:ext cx="6107372" cy="523220"/>
          </a:xfrm>
          <a:prstGeom prst="rect">
            <a:avLst/>
          </a:prstGeom>
          <a:noFill/>
        </p:spPr>
        <p:txBody>
          <a:bodyPr wrap="square">
            <a:spAutoFit/>
          </a:bodyPr>
          <a:lstStyle/>
          <a:p>
            <a:r>
              <a:rPr lang="en-CA" sz="2800" b="1" i="0" dirty="0">
                <a:effectLst/>
                <a:latin typeface="Calibri" panose="020F0502020204030204" pitchFamily="34" charset="0"/>
                <a:cs typeface="Calibri" panose="020F0502020204030204" pitchFamily="34" charset="0"/>
              </a:rPr>
              <a:t>1 Corinthians 12:4-11</a:t>
            </a:r>
            <a:endParaRPr lang="en-CA" sz="28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C92C62E-01A3-4A1B-9E2A-C7EC5F80FB4A}"/>
              </a:ext>
            </a:extLst>
          </p:cNvPr>
          <p:cNvSpPr txBox="1"/>
          <p:nvPr/>
        </p:nvSpPr>
        <p:spPr>
          <a:xfrm>
            <a:off x="791570" y="1012954"/>
            <a:ext cx="10699845" cy="4401205"/>
          </a:xfrm>
          <a:prstGeom prst="rect">
            <a:avLst/>
          </a:prstGeom>
          <a:noFill/>
        </p:spPr>
        <p:txBody>
          <a:bodyPr wrap="square">
            <a:spAutoFit/>
          </a:bodyPr>
          <a:lstStyle/>
          <a:p>
            <a:r>
              <a:rPr lang="en-US" sz="2800" dirty="0">
                <a:effectLst/>
                <a:latin typeface="Arial Narrow" panose="020B0606020202030204" pitchFamily="34" charset="0"/>
                <a:ea typeface="Calibri" panose="020F0502020204030204" pitchFamily="34" charset="0"/>
                <a:cs typeface="Calibri" panose="020F0502020204030204" pitchFamily="34" charset="0"/>
              </a:rPr>
              <a:t>Now there are varieties of gifts, but the same Spirit; </a:t>
            </a:r>
            <a:r>
              <a:rPr lang="en-US" sz="2800" dirty="0">
                <a:effectLst/>
                <a:latin typeface="Arial Narrow" panose="020B0606020202030204" pitchFamily="34" charset="0"/>
                <a:cs typeface="Calibri" panose="020F0502020204030204" pitchFamily="34" charset="0"/>
              </a:rPr>
              <a:t>and there are varieties of services, but the same Lord; and there are varieties of activities, but it is the same God who activates all of them in everyone. To each is given the manifestation of the Spirit for the common good. To one is given through the Spirit the utterance of wisdom, and to another the utterance of knowledge according to the same Spirit,</a:t>
            </a:r>
            <a:r>
              <a:rPr lang="en-US" sz="2800" b="1" baseline="30000" dirty="0">
                <a:effectLst/>
                <a:latin typeface="Arial Narrow" panose="020B0606020202030204" pitchFamily="34" charset="0"/>
                <a:cs typeface="Calibri" panose="020F0502020204030204" pitchFamily="34" charset="0"/>
              </a:rPr>
              <a:t> </a:t>
            </a:r>
            <a:r>
              <a:rPr lang="en-US" sz="2800" dirty="0">
                <a:effectLst/>
                <a:latin typeface="Arial Narrow" panose="020B0606020202030204" pitchFamily="34" charset="0"/>
                <a:cs typeface="Calibri" panose="020F0502020204030204" pitchFamily="34" charset="0"/>
              </a:rPr>
              <a:t>to another faith by the same Spirit, to another gifts of healing by the one Spirit,</a:t>
            </a:r>
            <a:r>
              <a:rPr lang="en-US" sz="2800" b="1" baseline="30000" dirty="0">
                <a:effectLst/>
                <a:latin typeface="Arial Narrow" panose="020B0606020202030204" pitchFamily="34" charset="0"/>
                <a:cs typeface="Calibri" panose="020F0502020204030204" pitchFamily="34" charset="0"/>
              </a:rPr>
              <a:t> </a:t>
            </a:r>
            <a:r>
              <a:rPr lang="en-US" sz="2800" dirty="0">
                <a:effectLst/>
                <a:latin typeface="Arial Narrow" panose="020B0606020202030204" pitchFamily="34" charset="0"/>
                <a:cs typeface="Calibri" panose="020F0502020204030204" pitchFamily="34" charset="0"/>
              </a:rPr>
              <a:t>to another the working of miracles, to another prophecy, to another the discernment of spirits, to another various kinds of tongues, to another the interpretation of tongues. All these are activated by one and the same Spirit, who allots to each one individually just as the Spirit chooses.</a:t>
            </a:r>
            <a:endParaRPr lang="en-CA" sz="2800" dirty="0">
              <a:latin typeface="Arial Narrow" panose="020B0606020202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2BCC5A68-838A-4E75-895D-86FC840BA90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25870568"/>
      </p:ext>
    </p:extLst>
  </p:cSld>
  <p:clrMapOvr>
    <a:masterClrMapping/>
  </p:clrMapOvr>
  <mc:AlternateContent xmlns:mc="http://schemas.openxmlformats.org/markup-compatibility/2006">
    <mc:Choice xmlns:p14="http://schemas.microsoft.com/office/powerpoint/2010/main" Requires="p14">
      <p:transition spd="slow" p14:dur="2000" advTm="145357"/>
    </mc:Choice>
    <mc:Fallback>
      <p:transition spd="slow" advTm="145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D8A7A1-69EA-49C5-BE0C-221DE36BA248}"/>
              </a:ext>
            </a:extLst>
          </p:cNvPr>
          <p:cNvPicPr>
            <a:picLocks noChangeAspect="1"/>
          </p:cNvPicPr>
          <p:nvPr/>
        </p:nvPicPr>
        <p:blipFill>
          <a:blip r:embed="rId5"/>
          <a:stretch>
            <a:fillRect/>
          </a:stretch>
        </p:blipFill>
        <p:spPr>
          <a:xfrm>
            <a:off x="1419367" y="208713"/>
            <a:ext cx="8802806" cy="5915862"/>
          </a:xfrm>
          <a:prstGeom prst="rect">
            <a:avLst/>
          </a:prstGeom>
        </p:spPr>
      </p:pic>
      <p:pic>
        <p:nvPicPr>
          <p:cNvPr id="2" name="Audio 1">
            <a:hlinkClick r:id="" action="ppaction://media"/>
            <a:extLst>
              <a:ext uri="{FF2B5EF4-FFF2-40B4-BE49-F238E27FC236}">
                <a16:creationId xmlns:a16="http://schemas.microsoft.com/office/drawing/2014/main" id="{971AEBF4-316F-4548-BD67-56F3D1FF4B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2718664"/>
      </p:ext>
    </p:extLst>
  </p:cSld>
  <p:clrMapOvr>
    <a:masterClrMapping/>
  </p:clrMapOvr>
  <mc:AlternateContent xmlns:mc="http://schemas.openxmlformats.org/markup-compatibility/2006">
    <mc:Choice xmlns:p14="http://schemas.microsoft.com/office/powerpoint/2010/main" Requires="p14">
      <p:transition spd="slow" p14:dur="2000" advTm="57027"/>
    </mc:Choice>
    <mc:Fallback>
      <p:transition spd="slow" advTm="5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74A8-0114-4BDE-895B-D3396CD1E07A}"/>
              </a:ext>
            </a:extLst>
          </p:cNvPr>
          <p:cNvSpPr txBox="1"/>
          <p:nvPr/>
        </p:nvSpPr>
        <p:spPr>
          <a:xfrm>
            <a:off x="846161" y="586854"/>
            <a:ext cx="8024884" cy="584775"/>
          </a:xfrm>
          <a:prstGeom prst="rect">
            <a:avLst/>
          </a:prstGeom>
          <a:noFill/>
        </p:spPr>
        <p:txBody>
          <a:bodyPr wrap="square" rtlCol="0">
            <a:spAutoFit/>
          </a:bodyPr>
          <a:lstStyle/>
          <a:p>
            <a:r>
              <a:rPr lang="en-CA" sz="3200" dirty="0"/>
              <a:t>Discerning your calling</a:t>
            </a:r>
          </a:p>
        </p:txBody>
      </p:sp>
      <p:sp>
        <p:nvSpPr>
          <p:cNvPr id="3" name="TextBox 2">
            <a:extLst>
              <a:ext uri="{FF2B5EF4-FFF2-40B4-BE49-F238E27FC236}">
                <a16:creationId xmlns:a16="http://schemas.microsoft.com/office/drawing/2014/main" id="{9E566D2F-9688-492E-BC44-D325A741094F}"/>
              </a:ext>
            </a:extLst>
          </p:cNvPr>
          <p:cNvSpPr txBox="1"/>
          <p:nvPr/>
        </p:nvSpPr>
        <p:spPr>
          <a:xfrm>
            <a:off x="982639" y="1487606"/>
            <a:ext cx="9662615" cy="954107"/>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Leadership gifts:   Administration, Discernment, Faith, Giving, Knowledge, Serving, Teaching, Wisdom, Communication</a:t>
            </a:r>
          </a:p>
        </p:txBody>
      </p:sp>
      <p:sp>
        <p:nvSpPr>
          <p:cNvPr id="4" name="TextBox 3">
            <a:extLst>
              <a:ext uri="{FF2B5EF4-FFF2-40B4-BE49-F238E27FC236}">
                <a16:creationId xmlns:a16="http://schemas.microsoft.com/office/drawing/2014/main" id="{D25581EF-02A8-4AAB-B2B0-8FC490AAF428}"/>
              </a:ext>
            </a:extLst>
          </p:cNvPr>
          <p:cNvSpPr txBox="1"/>
          <p:nvPr/>
        </p:nvSpPr>
        <p:spPr>
          <a:xfrm>
            <a:off x="1066799" y="2745250"/>
            <a:ext cx="10058401" cy="954107"/>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What is the greatest obstacle to allowing your name to be considered for an executive position in the League?</a:t>
            </a:r>
          </a:p>
        </p:txBody>
      </p:sp>
      <p:sp>
        <p:nvSpPr>
          <p:cNvPr id="5" name="TextBox 4">
            <a:extLst>
              <a:ext uri="{FF2B5EF4-FFF2-40B4-BE49-F238E27FC236}">
                <a16:creationId xmlns:a16="http://schemas.microsoft.com/office/drawing/2014/main" id="{B6BDC06E-A4BE-4B8E-85D6-6D058EB5B439}"/>
              </a:ext>
            </a:extLst>
          </p:cNvPr>
          <p:cNvSpPr txBox="1"/>
          <p:nvPr/>
        </p:nvSpPr>
        <p:spPr>
          <a:xfrm>
            <a:off x="1066799" y="4002894"/>
            <a:ext cx="9662615" cy="523220"/>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Is God calling you to serve as a member of the executive?</a:t>
            </a:r>
          </a:p>
        </p:txBody>
      </p:sp>
      <p:pic>
        <p:nvPicPr>
          <p:cNvPr id="6" name="Audio 5">
            <a:hlinkClick r:id="" action="ppaction://media"/>
            <a:extLst>
              <a:ext uri="{FF2B5EF4-FFF2-40B4-BE49-F238E27FC236}">
                <a16:creationId xmlns:a16="http://schemas.microsoft.com/office/drawing/2014/main" id="{CB26A866-5505-4E04-B67B-4AED0FED56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00937700"/>
      </p:ext>
    </p:extLst>
  </p:cSld>
  <p:clrMapOvr>
    <a:masterClrMapping/>
  </p:clrMapOvr>
  <mc:AlternateContent xmlns:mc="http://schemas.openxmlformats.org/markup-compatibility/2006">
    <mc:Choice xmlns:p14="http://schemas.microsoft.com/office/powerpoint/2010/main" Requires="p14">
      <p:transition spd="slow" p14:dur="2000" advTm="84450"/>
    </mc:Choice>
    <mc:Fallback>
      <p:transition spd="slow" advTm="8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16AF6-E942-4877-96F8-0A57E06B559F}"/>
              </a:ext>
            </a:extLst>
          </p:cNvPr>
          <p:cNvPicPr>
            <a:picLocks noChangeAspect="1"/>
          </p:cNvPicPr>
          <p:nvPr/>
        </p:nvPicPr>
        <p:blipFill rotWithShape="1">
          <a:blip r:embed="rId5"/>
          <a:srcRect t="21184" b="2024"/>
          <a:stretch/>
        </p:blipFill>
        <p:spPr>
          <a:xfrm>
            <a:off x="0" y="0"/>
            <a:ext cx="12191980" cy="6857990"/>
          </a:xfrm>
          <a:prstGeom prst="rect">
            <a:avLst/>
          </a:prstGeom>
        </p:spPr>
      </p:pic>
      <p:pic>
        <p:nvPicPr>
          <p:cNvPr id="2" name="Audio 1">
            <a:hlinkClick r:id="" action="ppaction://media"/>
            <a:extLst>
              <a:ext uri="{FF2B5EF4-FFF2-40B4-BE49-F238E27FC236}">
                <a16:creationId xmlns:a16="http://schemas.microsoft.com/office/drawing/2014/main" id="{83DD5762-EA66-4D30-B47B-CDD7A5E33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161540"/>
      </p:ext>
    </p:extLst>
  </p:cSld>
  <p:clrMapOvr>
    <a:masterClrMapping/>
  </p:clrMapOvr>
  <mc:AlternateContent xmlns:mc="http://schemas.openxmlformats.org/markup-compatibility/2006">
    <mc:Choice xmlns:p14="http://schemas.microsoft.com/office/powerpoint/2010/main" Requires="p14">
      <p:transition spd="slow" p14:dur="2000" advTm="31950"/>
    </mc:Choice>
    <mc:Fallback>
      <p:transition spd="slow" advTm="3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silhouette, dark&#10;&#10;Description automatically generated">
            <a:extLst>
              <a:ext uri="{FF2B5EF4-FFF2-40B4-BE49-F238E27FC236}">
                <a16:creationId xmlns:a16="http://schemas.microsoft.com/office/drawing/2014/main" id="{CF9DCDF0-B5FD-4EB8-BD4F-4A1F37246EA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7148" r="28894"/>
          <a:stretch/>
        </p:blipFill>
        <p:spPr>
          <a:xfrm>
            <a:off x="831" y="10"/>
            <a:ext cx="3510855" cy="6865620"/>
          </a:xfrm>
          <a:prstGeom prst="rect">
            <a:avLst/>
          </a:prstGeom>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901241CB-159F-4AD8-BB9A-FF93AAA681D3}"/>
              </a:ext>
            </a:extLst>
          </p:cNvPr>
          <p:cNvSpPr txBox="1"/>
          <p:nvPr/>
        </p:nvSpPr>
        <p:spPr>
          <a:xfrm>
            <a:off x="3884612" y="685800"/>
            <a:ext cx="6626072" cy="3615267"/>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pPr>
            <a:r>
              <a:rPr lang="en-US" sz="2400" b="1" i="1" dirty="0">
                <a:latin typeface="Calibri" panose="020F0502020204030204" pitchFamily="34" charset="0"/>
                <a:cs typeface="Calibri" panose="020F0502020204030204" pitchFamily="34" charset="0"/>
              </a:rPr>
              <a:t>Prayer is at the heart of the discernment process. If you truly desire to discover where God is calling you, you can only discover that in conversation with God.</a:t>
            </a:r>
          </a:p>
          <a:p>
            <a:pPr>
              <a:spcBef>
                <a:spcPct val="20000"/>
              </a:spcBef>
              <a:spcAft>
                <a:spcPts val="600"/>
              </a:spcAft>
              <a:buClr>
                <a:schemeClr val="tx1"/>
              </a:buClr>
              <a:buSzPct val="80000"/>
              <a:buFont typeface="Wingdings 3" panose="05040102010807070707" pitchFamily="18" charset="2"/>
              <a:buChar char=""/>
            </a:pPr>
            <a:endParaRPr lang="en-US" sz="2400" b="1" i="0" dirty="0">
              <a:latin typeface="Calibri" panose="020F0502020204030204" pitchFamily="34" charset="0"/>
              <a:cs typeface="Calibri" panose="020F0502020204030204" pitchFamily="34" charset="0"/>
            </a:endParaRPr>
          </a:p>
          <a:p>
            <a:pPr>
              <a:spcBef>
                <a:spcPct val="20000"/>
              </a:spcBef>
              <a:spcAft>
                <a:spcPts val="600"/>
              </a:spcAft>
              <a:buClr>
                <a:schemeClr val="tx1"/>
              </a:buClr>
              <a:buSzPct val="80000"/>
            </a:pPr>
            <a:r>
              <a:rPr lang="en-US" sz="2400" i="0" dirty="0">
                <a:latin typeface="Calibri" panose="020F0502020204030204" pitchFamily="34" charset="0"/>
                <a:cs typeface="Calibri" panose="020F0502020204030204" pitchFamily="34" charset="0"/>
              </a:rPr>
              <a:t>(Archdiocese of Brisbane, Australia)</a:t>
            </a:r>
          </a:p>
          <a:p>
            <a:pPr>
              <a:spcBef>
                <a:spcPct val="20000"/>
              </a:spcBef>
              <a:spcAft>
                <a:spcPts val="600"/>
              </a:spcAft>
              <a:buClr>
                <a:schemeClr val="tx1"/>
              </a:buClr>
              <a:buSzPct val="80000"/>
            </a:pPr>
            <a:r>
              <a:rPr lang="en-US" b="1" i="0" dirty="0">
                <a:solidFill>
                  <a:schemeClr val="bg2">
                    <a:lumMod val="75000"/>
                  </a:schemeClr>
                </a:solidFill>
              </a:rPr>
              <a:t>﻿</a:t>
            </a:r>
            <a:endParaRPr lang="en-US" b="1" dirty="0">
              <a:solidFill>
                <a:schemeClr val="bg2">
                  <a:lumMod val="75000"/>
                </a:schemeClr>
              </a:solidFill>
            </a:endParaRPr>
          </a:p>
        </p:txBody>
      </p:sp>
      <p:grpSp>
        <p:nvGrpSpPr>
          <p:cNvPr id="19" name="Group 18">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74F88F1A-7CC7-4EFD-B6EC-43DABFB62D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9206152"/>
      </p:ext>
    </p:extLst>
  </p:cSld>
  <p:clrMapOvr>
    <a:masterClrMapping/>
  </p:clrMapOvr>
  <mc:AlternateContent xmlns:mc="http://schemas.openxmlformats.org/markup-compatibility/2006">
    <mc:Choice xmlns:p14="http://schemas.microsoft.com/office/powerpoint/2010/main" Requires="p14">
      <p:transition spd="slow" p14:dur="2000" advTm="106370"/>
    </mc:Choice>
    <mc:Fallback>
      <p:transition spd="slow" advTm="10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004ED4-BC02-4D2C-AC1E-B254876BB674}"/>
              </a:ext>
            </a:extLst>
          </p:cNvPr>
          <p:cNvSpPr txBox="1"/>
          <p:nvPr/>
        </p:nvSpPr>
        <p:spPr>
          <a:xfrm>
            <a:off x="1364777" y="339328"/>
            <a:ext cx="8560558" cy="6124754"/>
          </a:xfrm>
          <a:prstGeom prst="rect">
            <a:avLst/>
          </a:prstGeom>
          <a:noFill/>
        </p:spPr>
        <p:txBody>
          <a:bodyPr wrap="square">
            <a:spAutoFit/>
          </a:bodyPr>
          <a:lstStyle/>
          <a:p>
            <a:pPr algn="ctr"/>
            <a:r>
              <a:rPr lang="en-US" sz="2800" b="1" i="0" dirty="0">
                <a:effectLst/>
                <a:latin typeface="Calibri" panose="020F0502020204030204" pitchFamily="34" charset="0"/>
                <a:cs typeface="Calibri" panose="020F0502020204030204" pitchFamily="34" charset="0"/>
              </a:rPr>
              <a:t>My God,</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You have created me out of love to know you, love you</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and serve you in a way no one else can do.</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Your plans for me are far greater than any</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I might dare dream for myself.</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Lord, grant that I might be open to your grace</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to know the next good step in your plan for my life.</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Give me the courage and the generosity to say “Yes”!</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Show me your will for me, </a:t>
            </a:r>
          </a:p>
          <a:p>
            <a:pPr algn="ctr"/>
            <a:r>
              <a:rPr lang="en-US" sz="2800" b="1" i="0" dirty="0">
                <a:effectLst/>
                <a:latin typeface="Calibri" panose="020F0502020204030204" pitchFamily="34" charset="0"/>
                <a:cs typeface="Calibri" panose="020F0502020204030204" pitchFamily="34" charset="0"/>
              </a:rPr>
              <a:t>O Lord, and help me to say with Mary,</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“I am the servant of the Lord: let it be done to me according to your word. Amen.</a:t>
            </a:r>
          </a:p>
          <a:p>
            <a:pPr algn="ctr"/>
            <a:endParaRPr lang="en-US" sz="2800" b="1" i="0" dirty="0">
              <a:effectLst/>
              <a:latin typeface="Calibri" panose="020F0502020204030204" pitchFamily="34" charset="0"/>
              <a:cs typeface="Calibri" panose="020F0502020204030204" pitchFamily="34" charset="0"/>
            </a:endParaRPr>
          </a:p>
          <a:p>
            <a:pPr algn="ctr"/>
            <a:r>
              <a:rPr lang="en-US" sz="2800" b="1" i="0" dirty="0">
                <a:effectLst/>
                <a:latin typeface="Calibri" panose="020F0502020204030204" pitchFamily="34" charset="0"/>
                <a:cs typeface="Calibri" panose="020F0502020204030204" pitchFamily="34" charset="0"/>
              </a:rPr>
              <a:t>(Bishop George J. Lucas)</a:t>
            </a:r>
          </a:p>
        </p:txBody>
      </p:sp>
      <p:pic>
        <p:nvPicPr>
          <p:cNvPr id="2" name="Audio 1">
            <a:hlinkClick r:id="" action="ppaction://media"/>
            <a:extLst>
              <a:ext uri="{FF2B5EF4-FFF2-40B4-BE49-F238E27FC236}">
                <a16:creationId xmlns:a16="http://schemas.microsoft.com/office/drawing/2014/main" id="{0DBCC8A6-0680-46D3-81FE-1855BBB8A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0966970"/>
      </p:ext>
    </p:extLst>
  </p:cSld>
  <p:clrMapOvr>
    <a:masterClrMapping/>
  </p:clrMapOvr>
  <mc:AlternateContent xmlns:mc="http://schemas.openxmlformats.org/markup-compatibility/2006">
    <mc:Choice xmlns:p14="http://schemas.microsoft.com/office/powerpoint/2010/main" Requires="p14">
      <p:transition spd="slow" p14:dur="2000" advTm="50596"/>
    </mc:Choice>
    <mc:Fallback>
      <p:transition spd="slow" advTm="5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20DD6A-894A-4F81-9D53-7845412D2D65}"/>
              </a:ext>
            </a:extLst>
          </p:cNvPr>
          <p:cNvSpPr txBox="1"/>
          <p:nvPr/>
        </p:nvSpPr>
        <p:spPr>
          <a:xfrm>
            <a:off x="694783" y="151179"/>
            <a:ext cx="11103428" cy="6370975"/>
          </a:xfrm>
          <a:prstGeom prst="rect">
            <a:avLst/>
          </a:prstGeom>
          <a:noFill/>
        </p:spPr>
        <p:txBody>
          <a:bodyPr wrap="square" rtlCol="0">
            <a:spAutoFit/>
          </a:bodyPr>
          <a:lstStyle/>
          <a:p>
            <a:pPr algn="ctr"/>
            <a:endParaRPr lang="en-US" sz="2400" b="1" i="0" u="none" strike="noStrike" baseline="0" dirty="0">
              <a:latin typeface="Calibri" panose="020F0502020204030204" pitchFamily="34" charset="0"/>
              <a:cs typeface="Calibri" panose="020F0502020204030204" pitchFamily="34" charset="0"/>
            </a:endParaRPr>
          </a:p>
          <a:p>
            <a:pPr algn="ctr"/>
            <a:r>
              <a:rPr lang="en-US" sz="2400" b="1" i="0" u="none" strike="noStrike" baseline="0" dirty="0">
                <a:latin typeface="Calibri" panose="020F0502020204030204" pitchFamily="34" charset="0"/>
                <a:cs typeface="Calibri" panose="020F0502020204030204" pitchFamily="34" charset="0"/>
              </a:rPr>
              <a:t>We humbly pray You, O God our Father, </a:t>
            </a:r>
          </a:p>
          <a:p>
            <a:pPr algn="ctr"/>
            <a:r>
              <a:rPr lang="en-US" sz="2400" b="1" i="0" u="none" strike="noStrike" baseline="0" dirty="0">
                <a:latin typeface="Calibri" panose="020F0502020204030204" pitchFamily="34" charset="0"/>
                <a:cs typeface="Calibri" panose="020F0502020204030204" pitchFamily="34" charset="0"/>
              </a:rPr>
              <a:t>to bless The Catholic Women’s League of Canada. </a:t>
            </a:r>
          </a:p>
          <a:p>
            <a:pPr algn="ctr"/>
            <a:r>
              <a:rPr lang="en-CA" sz="2400" b="1" i="0" u="none" strike="noStrike" baseline="0" dirty="0">
                <a:latin typeface="Calibri" panose="020F0502020204030204" pitchFamily="34" charset="0"/>
                <a:cs typeface="Calibri" panose="020F0502020204030204" pitchFamily="34" charset="0"/>
              </a:rPr>
              <a:t>Bless our beloved country, </a:t>
            </a:r>
          </a:p>
          <a:p>
            <a:pPr algn="ctr"/>
            <a:r>
              <a:rPr lang="en-CA" sz="2400" b="1" i="0" u="none" strike="noStrike" baseline="0" dirty="0">
                <a:latin typeface="Calibri" panose="020F0502020204030204" pitchFamily="34" charset="0"/>
                <a:cs typeface="Calibri" panose="020F0502020204030204" pitchFamily="34" charset="0"/>
              </a:rPr>
              <a:t>our homes and families. </a:t>
            </a:r>
          </a:p>
          <a:p>
            <a:pPr algn="ctr"/>
            <a:r>
              <a:rPr lang="en-US" sz="2400" b="1" i="0" u="none" strike="noStrike" baseline="0" dirty="0">
                <a:latin typeface="Calibri" panose="020F0502020204030204" pitchFamily="34" charset="0"/>
                <a:cs typeface="Calibri" panose="020F0502020204030204" pitchFamily="34" charset="0"/>
              </a:rPr>
              <a:t>Send Your Holy Spirit upon us </a:t>
            </a:r>
          </a:p>
          <a:p>
            <a:pPr algn="ctr"/>
            <a:r>
              <a:rPr lang="en-US" sz="2400" b="1" i="0" u="none" strike="noStrike" baseline="0" dirty="0">
                <a:latin typeface="Calibri" panose="020F0502020204030204" pitchFamily="34" charset="0"/>
                <a:cs typeface="Calibri" panose="020F0502020204030204" pitchFamily="34" charset="0"/>
              </a:rPr>
              <a:t>to give light to our minds </a:t>
            </a:r>
          </a:p>
          <a:p>
            <a:pPr algn="ctr"/>
            <a:r>
              <a:rPr lang="en-US" sz="2400" b="1" i="0" u="none" strike="noStrike" baseline="0" dirty="0">
                <a:latin typeface="Calibri" panose="020F0502020204030204" pitchFamily="34" charset="0"/>
                <a:cs typeface="Calibri" panose="020F0502020204030204" pitchFamily="34" charset="0"/>
              </a:rPr>
              <a:t>and strength to our wills </a:t>
            </a:r>
          </a:p>
          <a:p>
            <a:pPr algn="ctr"/>
            <a:r>
              <a:rPr lang="en-US" sz="2400" b="1" i="0" u="none" strike="noStrike" baseline="0" dirty="0">
                <a:latin typeface="Calibri" panose="020F0502020204030204" pitchFamily="34" charset="0"/>
                <a:cs typeface="Calibri" panose="020F0502020204030204" pitchFamily="34" charset="0"/>
              </a:rPr>
              <a:t>that we may know and fulfil </a:t>
            </a:r>
          </a:p>
          <a:p>
            <a:pPr algn="ctr"/>
            <a:r>
              <a:rPr lang="en-US" sz="2400" b="1" i="0" u="none" strike="noStrike" baseline="0" dirty="0">
                <a:latin typeface="Calibri" panose="020F0502020204030204" pitchFamily="34" charset="0"/>
                <a:cs typeface="Calibri" panose="020F0502020204030204" pitchFamily="34" charset="0"/>
              </a:rPr>
              <a:t>Your great law of charity. </a:t>
            </a:r>
          </a:p>
          <a:p>
            <a:pPr algn="ctr"/>
            <a:r>
              <a:rPr lang="en-US" sz="2400" b="1" i="0" u="none" strike="noStrike" baseline="0" dirty="0">
                <a:latin typeface="Calibri" panose="020F0502020204030204" pitchFamily="34" charset="0"/>
                <a:cs typeface="Calibri" panose="020F0502020204030204" pitchFamily="34" charset="0"/>
              </a:rPr>
              <a:t>Teach us to share with others </a:t>
            </a:r>
          </a:p>
          <a:p>
            <a:pPr algn="ctr"/>
            <a:r>
              <a:rPr lang="en-CA" sz="2400" b="1" i="0" u="none" strike="noStrike" baseline="0" dirty="0">
                <a:latin typeface="Calibri" panose="020F0502020204030204" pitchFamily="34" charset="0"/>
                <a:cs typeface="Calibri" panose="020F0502020204030204" pitchFamily="34" charset="0"/>
              </a:rPr>
              <a:t>at home and abroad </a:t>
            </a:r>
          </a:p>
          <a:p>
            <a:pPr algn="ctr"/>
            <a:r>
              <a:rPr lang="en-US" sz="2400" b="1" i="0" u="none" strike="noStrike" baseline="0" dirty="0">
                <a:latin typeface="Calibri" panose="020F0502020204030204" pitchFamily="34" charset="0"/>
                <a:cs typeface="Calibri" panose="020F0502020204030204" pitchFamily="34" charset="0"/>
              </a:rPr>
              <a:t>the good things You have given us. </a:t>
            </a:r>
          </a:p>
          <a:p>
            <a:pPr algn="ctr"/>
            <a:r>
              <a:rPr lang="en-US" sz="2400" b="1" i="0" u="none" strike="noStrike" baseline="0" dirty="0">
                <a:latin typeface="Calibri" panose="020F0502020204030204" pitchFamily="34" charset="0"/>
                <a:cs typeface="Calibri" panose="020F0502020204030204" pitchFamily="34" charset="0"/>
              </a:rPr>
              <a:t>This we ask through our Lord Jesus Christ </a:t>
            </a:r>
          </a:p>
          <a:p>
            <a:pPr algn="ctr"/>
            <a:r>
              <a:rPr lang="en-US" sz="2400" b="1" i="0" u="none" strike="noStrike" baseline="0" dirty="0">
                <a:latin typeface="Calibri" panose="020F0502020204030204" pitchFamily="34" charset="0"/>
                <a:cs typeface="Calibri" panose="020F0502020204030204" pitchFamily="34" charset="0"/>
              </a:rPr>
              <a:t>and the intercession of our patroness, </a:t>
            </a:r>
          </a:p>
          <a:p>
            <a:pPr algn="ctr"/>
            <a:r>
              <a:rPr lang="en-US" sz="2400" b="1" i="0" u="none" strike="noStrike" baseline="0" dirty="0">
                <a:latin typeface="Calibri" panose="020F0502020204030204" pitchFamily="34" charset="0"/>
                <a:cs typeface="Calibri" panose="020F0502020204030204" pitchFamily="34" charset="0"/>
              </a:rPr>
              <a:t>Our Lady of Good Counsel. </a:t>
            </a:r>
          </a:p>
          <a:p>
            <a:pPr algn="ctr"/>
            <a:r>
              <a:rPr lang="en-CA" sz="2400" b="1" i="0" u="none" strike="noStrike" baseline="0" dirty="0">
                <a:latin typeface="Calibri" panose="020F0502020204030204" pitchFamily="34" charset="0"/>
                <a:cs typeface="Calibri" panose="020F0502020204030204" pitchFamily="34" charset="0"/>
              </a:rPr>
              <a:t>Amen </a:t>
            </a:r>
            <a:endParaRPr lang="en-CA" sz="2400" b="1"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81DD02BB-7A7F-45C8-BA56-6FD922F2B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6018230"/>
      </p:ext>
    </p:extLst>
  </p:cSld>
  <p:clrMapOvr>
    <a:masterClrMapping/>
  </p:clrMapOvr>
  <mc:AlternateContent xmlns:mc="http://schemas.openxmlformats.org/markup-compatibility/2006">
    <mc:Choice xmlns:p14="http://schemas.microsoft.com/office/powerpoint/2010/main" Requires="p14">
      <p:transition spd="slow" p14:dur="2000" advTm="63855"/>
    </mc:Choice>
    <mc:Fallback>
      <p:transition spd="slow" advTm="63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AFDAC95B-874B-4942-BD2E-EE8793DD631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13548" y="0"/>
            <a:ext cx="4650205" cy="6858000"/>
          </a:xfrm>
          <a:prstGeom prst="rect">
            <a:avLst/>
          </a:prstGeom>
        </p:spPr>
      </p:pic>
      <p:sp>
        <p:nvSpPr>
          <p:cNvPr id="4" name="TextBox 3">
            <a:extLst>
              <a:ext uri="{FF2B5EF4-FFF2-40B4-BE49-F238E27FC236}">
                <a16:creationId xmlns:a16="http://schemas.microsoft.com/office/drawing/2014/main" id="{8988C9B3-D645-47B2-B1A6-7E7D301389BB}"/>
              </a:ext>
            </a:extLst>
          </p:cNvPr>
          <p:cNvSpPr txBox="1"/>
          <p:nvPr/>
        </p:nvSpPr>
        <p:spPr>
          <a:xfrm>
            <a:off x="5363570" y="914400"/>
            <a:ext cx="5950424" cy="1323439"/>
          </a:xfrm>
          <a:prstGeom prst="rect">
            <a:avLst/>
          </a:prstGeom>
          <a:noFill/>
        </p:spPr>
        <p:txBody>
          <a:bodyPr wrap="square" rtlCol="0">
            <a:spAutoFit/>
          </a:bodyPr>
          <a:lstStyle/>
          <a:p>
            <a:r>
              <a:rPr lang="en-CA" sz="4000" dirty="0">
                <a:latin typeface="Calibri" panose="020F0502020204030204" pitchFamily="34" charset="0"/>
                <a:cs typeface="Calibri" panose="020F0502020204030204" pitchFamily="34" charset="0"/>
              </a:rPr>
              <a:t>Thank you for joining us today.</a:t>
            </a:r>
          </a:p>
        </p:txBody>
      </p:sp>
      <p:sp>
        <p:nvSpPr>
          <p:cNvPr id="5" name="TextBox 4">
            <a:extLst>
              <a:ext uri="{FF2B5EF4-FFF2-40B4-BE49-F238E27FC236}">
                <a16:creationId xmlns:a16="http://schemas.microsoft.com/office/drawing/2014/main" id="{891CE610-0588-4C92-B2CF-35D9580C1876}"/>
              </a:ext>
            </a:extLst>
          </p:cNvPr>
          <p:cNvSpPr txBox="1"/>
          <p:nvPr/>
        </p:nvSpPr>
        <p:spPr>
          <a:xfrm>
            <a:off x="5336274" y="2975212"/>
            <a:ext cx="6578221" cy="1323439"/>
          </a:xfrm>
          <a:prstGeom prst="rect">
            <a:avLst/>
          </a:prstGeom>
          <a:noFill/>
        </p:spPr>
        <p:txBody>
          <a:bodyPr wrap="square" rtlCol="0">
            <a:spAutoFit/>
          </a:bodyPr>
          <a:lstStyle/>
          <a:p>
            <a:pPr algn="ctr"/>
            <a:r>
              <a:rPr lang="en-CA" sz="4000" dirty="0">
                <a:latin typeface="Calibri" panose="020F0502020204030204" pitchFamily="34" charset="0"/>
                <a:cs typeface="Calibri" panose="020F0502020204030204" pitchFamily="34" charset="0"/>
              </a:rPr>
              <a:t>May our Lady of Good Counsel pray for us!</a:t>
            </a:r>
          </a:p>
        </p:txBody>
      </p:sp>
      <p:pic>
        <p:nvPicPr>
          <p:cNvPr id="2" name="Audio 1">
            <a:hlinkClick r:id="" action="ppaction://media"/>
            <a:extLst>
              <a:ext uri="{FF2B5EF4-FFF2-40B4-BE49-F238E27FC236}">
                <a16:creationId xmlns:a16="http://schemas.microsoft.com/office/drawing/2014/main" id="{D6A00CB5-4E8D-4EE9-91FC-C9A5309348A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46797213"/>
      </p:ext>
    </p:extLst>
  </p:cSld>
  <p:clrMapOvr>
    <a:masterClrMapping/>
  </p:clrMapOvr>
  <mc:AlternateContent xmlns:mc="http://schemas.openxmlformats.org/markup-compatibility/2006">
    <mc:Choice xmlns:p14="http://schemas.microsoft.com/office/powerpoint/2010/main" Requires="p14">
      <p:transition spd="slow" p14:dur="2000" advTm="12422"/>
    </mc:Choice>
    <mc:Fallback>
      <p:transition spd="slow" advTm="1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17810C-6CB1-45BF-A6C0-9BD6FC6C4223}"/>
              </a:ext>
            </a:extLst>
          </p:cNvPr>
          <p:cNvSpPr txBox="1"/>
          <p:nvPr/>
        </p:nvSpPr>
        <p:spPr>
          <a:xfrm>
            <a:off x="3523325" y="496751"/>
            <a:ext cx="7478974" cy="584775"/>
          </a:xfrm>
          <a:prstGeom prst="rect">
            <a:avLst/>
          </a:prstGeom>
          <a:noFill/>
        </p:spPr>
        <p:txBody>
          <a:bodyPr wrap="square" rtlCol="0">
            <a:spAutoFit/>
          </a:bodyPr>
          <a:lstStyle/>
          <a:p>
            <a:r>
              <a:rPr lang="en-CA" sz="3200" dirty="0"/>
              <a:t>Everyone has been gifted by God.</a:t>
            </a:r>
          </a:p>
        </p:txBody>
      </p:sp>
      <p:sp>
        <p:nvSpPr>
          <p:cNvPr id="6" name="TextBox 5">
            <a:extLst>
              <a:ext uri="{FF2B5EF4-FFF2-40B4-BE49-F238E27FC236}">
                <a16:creationId xmlns:a16="http://schemas.microsoft.com/office/drawing/2014/main" id="{648FD2BD-F806-43F4-BE0E-7A015A678430}"/>
              </a:ext>
            </a:extLst>
          </p:cNvPr>
          <p:cNvSpPr txBox="1"/>
          <p:nvPr/>
        </p:nvSpPr>
        <p:spPr>
          <a:xfrm>
            <a:off x="3523325" y="1373405"/>
            <a:ext cx="7094633" cy="1077218"/>
          </a:xfrm>
          <a:prstGeom prst="rect">
            <a:avLst/>
          </a:prstGeom>
          <a:noFill/>
        </p:spPr>
        <p:txBody>
          <a:bodyPr wrap="square" rtlCol="0">
            <a:spAutoFit/>
          </a:bodyPr>
          <a:lstStyle/>
          <a:p>
            <a:r>
              <a:rPr lang="en-CA" sz="3200" dirty="0"/>
              <a:t>The gifts we have are not the same as the gifts others have.</a:t>
            </a:r>
          </a:p>
        </p:txBody>
      </p:sp>
      <p:sp>
        <p:nvSpPr>
          <p:cNvPr id="7" name="TextBox 6">
            <a:extLst>
              <a:ext uri="{FF2B5EF4-FFF2-40B4-BE49-F238E27FC236}">
                <a16:creationId xmlns:a16="http://schemas.microsoft.com/office/drawing/2014/main" id="{5569A726-BB24-4936-940C-7CCC37972EF9}"/>
              </a:ext>
            </a:extLst>
          </p:cNvPr>
          <p:cNvSpPr txBox="1"/>
          <p:nvPr/>
        </p:nvSpPr>
        <p:spPr>
          <a:xfrm>
            <a:off x="3643951" y="2874963"/>
            <a:ext cx="7094633" cy="954107"/>
          </a:xfrm>
          <a:prstGeom prst="rect">
            <a:avLst/>
          </a:prstGeom>
          <a:noFill/>
        </p:spPr>
        <p:txBody>
          <a:bodyPr wrap="square" rtlCol="0">
            <a:spAutoFit/>
          </a:bodyPr>
          <a:lstStyle/>
          <a:p>
            <a:r>
              <a:rPr lang="en-CA" sz="2800" dirty="0"/>
              <a:t>All gifts are precious, none is greater than another.</a:t>
            </a:r>
          </a:p>
        </p:txBody>
      </p:sp>
      <p:sp>
        <p:nvSpPr>
          <p:cNvPr id="8" name="TextBox 7">
            <a:extLst>
              <a:ext uri="{FF2B5EF4-FFF2-40B4-BE49-F238E27FC236}">
                <a16:creationId xmlns:a16="http://schemas.microsoft.com/office/drawing/2014/main" id="{220B7118-C98E-4A8B-A437-5A0C78041083}"/>
              </a:ext>
            </a:extLst>
          </p:cNvPr>
          <p:cNvSpPr txBox="1"/>
          <p:nvPr/>
        </p:nvSpPr>
        <p:spPr>
          <a:xfrm>
            <a:off x="3643951" y="4114630"/>
            <a:ext cx="7478974" cy="954107"/>
          </a:xfrm>
          <a:prstGeom prst="rect">
            <a:avLst/>
          </a:prstGeom>
          <a:noFill/>
        </p:spPr>
        <p:txBody>
          <a:bodyPr wrap="square" rtlCol="0">
            <a:spAutoFit/>
          </a:bodyPr>
          <a:lstStyle/>
          <a:p>
            <a:r>
              <a:rPr lang="en-CA" sz="2800" dirty="0"/>
              <a:t>All gifts fill a part of God’s plan for His people.</a:t>
            </a:r>
          </a:p>
        </p:txBody>
      </p:sp>
      <p:pic>
        <p:nvPicPr>
          <p:cNvPr id="5" name="Picture 4" descr="Text&#10;&#10;Description automatically generated with medium confidence">
            <a:extLst>
              <a:ext uri="{FF2B5EF4-FFF2-40B4-BE49-F238E27FC236}">
                <a16:creationId xmlns:a16="http://schemas.microsoft.com/office/drawing/2014/main" id="{F768E28C-4992-41D0-89D1-13CC9894DA8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5618" y="1081526"/>
            <a:ext cx="3151531" cy="4116286"/>
          </a:xfrm>
          <a:prstGeom prst="rect">
            <a:avLst/>
          </a:prstGeom>
        </p:spPr>
      </p:pic>
      <p:sp>
        <p:nvSpPr>
          <p:cNvPr id="9" name="TextBox 8">
            <a:extLst>
              <a:ext uri="{FF2B5EF4-FFF2-40B4-BE49-F238E27FC236}">
                <a16:creationId xmlns:a16="http://schemas.microsoft.com/office/drawing/2014/main" id="{E2F13BD2-4BFB-45F4-BFD3-0E00F24B1404}"/>
              </a:ext>
            </a:extLst>
          </p:cNvPr>
          <p:cNvSpPr txBox="1"/>
          <p:nvPr/>
        </p:nvSpPr>
        <p:spPr>
          <a:xfrm>
            <a:off x="400335" y="3339092"/>
            <a:ext cx="2333625" cy="369332"/>
          </a:xfrm>
          <a:prstGeom prst="rect">
            <a:avLst/>
          </a:prstGeom>
          <a:noFill/>
        </p:spPr>
        <p:txBody>
          <a:bodyPr wrap="square" rtlCol="0">
            <a:spAutoFit/>
          </a:bodyPr>
          <a:lstStyle/>
          <a:p>
            <a:r>
              <a:rPr lang="en-CA" sz="900">
                <a:hlinkClick r:id="rId7" tooltip="http://apenas-para-argumentar.blogspot.com/2012/02/dom-de-linguas-espirito-santo-e-seus.html"/>
              </a:rPr>
              <a:t>This Photo</a:t>
            </a:r>
            <a:r>
              <a:rPr lang="en-CA" sz="900"/>
              <a:t> by Unknown Author is licensed under </a:t>
            </a:r>
            <a:r>
              <a:rPr lang="en-CA" sz="900">
                <a:hlinkClick r:id="rId8" tooltip="https://creativecommons.org/licenses/by-nc/3.0/"/>
              </a:rPr>
              <a:t>CC BY-NC</a:t>
            </a:r>
            <a:endParaRPr lang="en-CA" sz="900"/>
          </a:p>
        </p:txBody>
      </p:sp>
      <p:pic>
        <p:nvPicPr>
          <p:cNvPr id="10" name="Audio 9">
            <a:hlinkClick r:id="" action="ppaction://media"/>
            <a:extLst>
              <a:ext uri="{FF2B5EF4-FFF2-40B4-BE49-F238E27FC236}">
                <a16:creationId xmlns:a16="http://schemas.microsoft.com/office/drawing/2014/main" id="{14983C5A-7A3C-4909-85A0-340EEA81DA0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91034156"/>
      </p:ext>
    </p:extLst>
  </p:cSld>
  <p:clrMapOvr>
    <a:masterClrMapping/>
  </p:clrMapOvr>
  <mc:AlternateContent xmlns:mc="http://schemas.openxmlformats.org/markup-compatibility/2006">
    <mc:Choice xmlns:p14="http://schemas.microsoft.com/office/powerpoint/2010/main" Requires="p14">
      <p:transition spd="slow" p14:dur="2000" advTm="129126"/>
    </mc:Choice>
    <mc:Fallback>
      <p:transition spd="slow" advTm="129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P spid="2"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71065E-D873-4961-B7B2-ABA07CCAE228}"/>
              </a:ext>
            </a:extLst>
          </p:cNvPr>
          <p:cNvSpPr txBox="1"/>
          <p:nvPr/>
        </p:nvSpPr>
        <p:spPr>
          <a:xfrm>
            <a:off x="425355" y="363915"/>
            <a:ext cx="11311720" cy="5632311"/>
          </a:xfrm>
          <a:prstGeom prst="rect">
            <a:avLst/>
          </a:prstGeom>
          <a:noFill/>
        </p:spPr>
        <p:txBody>
          <a:bodyPr wrap="square">
            <a:spAutoFit/>
          </a:bodyPr>
          <a:lstStyle/>
          <a:p>
            <a:pPr algn="ctr"/>
            <a:r>
              <a:rPr lang="en-US" sz="3000" b="1" i="0" u="none" strike="noStrike" baseline="0" dirty="0">
                <a:latin typeface="Calibri" panose="020F0502020204030204" pitchFamily="34" charset="0"/>
                <a:cs typeface="Calibri" panose="020F0502020204030204" pitchFamily="34" charset="0"/>
              </a:rPr>
              <a:t>Father, Creator God, who formed us in your image and gifted us; </a:t>
            </a:r>
          </a:p>
          <a:p>
            <a:pPr algn="ctr"/>
            <a:r>
              <a:rPr lang="en-US" sz="3000" b="1" i="0" u="none" strike="noStrike" baseline="0" dirty="0">
                <a:latin typeface="Calibri" panose="020F0502020204030204" pitchFamily="34" charset="0"/>
                <a:cs typeface="Calibri" panose="020F0502020204030204" pitchFamily="34" charset="0"/>
              </a:rPr>
              <a:t>Jesus, </a:t>
            </a:r>
            <a:r>
              <a:rPr lang="en-US" sz="3000" b="1" i="0" u="none" strike="noStrike" baseline="0" dirty="0" err="1">
                <a:latin typeface="Calibri" panose="020F0502020204030204" pitchFamily="34" charset="0"/>
                <a:cs typeface="Calibri" panose="020F0502020204030204" pitchFamily="34" charset="0"/>
              </a:rPr>
              <a:t>Saviour</a:t>
            </a:r>
            <a:r>
              <a:rPr lang="en-US" sz="3000" b="1" i="0" u="none" strike="noStrike" baseline="0" dirty="0">
                <a:latin typeface="Calibri" panose="020F0502020204030204" pitchFamily="34" charset="0"/>
                <a:cs typeface="Calibri" panose="020F0502020204030204" pitchFamily="34" charset="0"/>
              </a:rPr>
              <a:t> God, who came and walked with us and shows the way; </a:t>
            </a:r>
          </a:p>
          <a:p>
            <a:pPr algn="ctr"/>
            <a:r>
              <a:rPr lang="en-US" sz="3000" b="1" i="0" u="none" strike="noStrike" baseline="0" dirty="0">
                <a:latin typeface="Calibri" panose="020F0502020204030204" pitchFamily="34" charset="0"/>
                <a:cs typeface="Calibri" panose="020F0502020204030204" pitchFamily="34" charset="0"/>
              </a:rPr>
              <a:t>Holy Spirit who inspires us and gives us the courage </a:t>
            </a:r>
          </a:p>
          <a:p>
            <a:pPr algn="ctr"/>
            <a:r>
              <a:rPr lang="en-US" sz="3000" b="1" i="0" u="none" strike="noStrike" baseline="0" dirty="0">
                <a:latin typeface="Calibri" panose="020F0502020204030204" pitchFamily="34" charset="0"/>
                <a:cs typeface="Calibri" panose="020F0502020204030204" pitchFamily="34" charset="0"/>
              </a:rPr>
              <a:t>to be all that we can be; </a:t>
            </a:r>
          </a:p>
          <a:p>
            <a:pPr algn="ctr"/>
            <a:r>
              <a:rPr lang="en-US" sz="3000" b="1" i="0" u="none" strike="noStrike" baseline="0" dirty="0">
                <a:latin typeface="Calibri" panose="020F0502020204030204" pitchFamily="34" charset="0"/>
                <a:cs typeface="Calibri" panose="020F0502020204030204" pitchFamily="34" charset="0"/>
              </a:rPr>
              <a:t>we ask that You bless us today as we come together, </a:t>
            </a:r>
          </a:p>
          <a:p>
            <a:pPr algn="ctr"/>
            <a:r>
              <a:rPr lang="en-US" sz="3000" b="1" i="0" u="none" strike="noStrike" baseline="0" dirty="0">
                <a:latin typeface="Calibri" panose="020F0502020204030204" pitchFamily="34" charset="0"/>
                <a:cs typeface="Calibri" panose="020F0502020204030204" pitchFamily="34" charset="0"/>
              </a:rPr>
              <a:t>to prayerfully discern our giftedness.</a:t>
            </a:r>
          </a:p>
          <a:p>
            <a:pPr algn="ctr"/>
            <a:r>
              <a:rPr lang="en-US" sz="3000" b="1" i="0" u="none" strike="noStrike" baseline="0" dirty="0">
                <a:latin typeface="Calibri" panose="020F0502020204030204" pitchFamily="34" charset="0"/>
                <a:cs typeface="Calibri" panose="020F0502020204030204" pitchFamily="34" charset="0"/>
              </a:rPr>
              <a:t>Open our hearts to your invitation to use these gifts as we continue to journey as members of The Catholic Women’s League of Canada, in the service of God and of all God’s people.</a:t>
            </a:r>
          </a:p>
          <a:p>
            <a:pPr algn="ctr"/>
            <a:r>
              <a:rPr lang="en-US" sz="3000" b="1" i="0" u="none" strike="noStrike" baseline="0" dirty="0">
                <a:latin typeface="Calibri" panose="020F0502020204030204" pitchFamily="34" charset="0"/>
                <a:cs typeface="Calibri" panose="020F0502020204030204" pitchFamily="34" charset="0"/>
              </a:rPr>
              <a:t>Glory be to the Father, and to the Son and to the Holy Spirit, </a:t>
            </a:r>
          </a:p>
          <a:p>
            <a:pPr algn="ctr"/>
            <a:r>
              <a:rPr lang="en-US" sz="3000" b="1" i="0" u="none" strike="noStrike" baseline="0" dirty="0">
                <a:latin typeface="Calibri" panose="020F0502020204030204" pitchFamily="34" charset="0"/>
                <a:cs typeface="Calibri" panose="020F0502020204030204" pitchFamily="34" charset="0"/>
              </a:rPr>
              <a:t>as it was in the beginning, is now and ever shall be, world without end. Amen</a:t>
            </a:r>
            <a:endParaRPr lang="en-CA" sz="3000" b="1" dirty="0">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E2271180-97E7-489D-AF00-49BD816155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6744810"/>
      </p:ext>
    </p:extLst>
  </p:cSld>
  <p:clrMapOvr>
    <a:masterClrMapping/>
  </p:clrMapOvr>
  <mc:AlternateContent xmlns:mc="http://schemas.openxmlformats.org/markup-compatibility/2006">
    <mc:Choice xmlns:p14="http://schemas.microsoft.com/office/powerpoint/2010/main" Requires="p14">
      <p:transition spd="slow" p14:dur="2000" advTm="57028"/>
    </mc:Choice>
    <mc:Fallback>
      <p:transition spd="slow" advTm="57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0392160F-30B7-4465-8A19-68977E4AE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025CEC-1AC4-4ECF-9977-3C85F572CC8B}"/>
              </a:ext>
            </a:extLst>
          </p:cNvPr>
          <p:cNvPicPr>
            <a:picLocks noChangeAspect="1"/>
          </p:cNvPicPr>
          <p:nvPr/>
        </p:nvPicPr>
        <p:blipFill rotWithShape="1">
          <a:blip r:embed="rId5">
            <a:grayscl/>
          </a:blip>
          <a:srcRect t="8638" b="7719"/>
          <a:stretch/>
        </p:blipFill>
        <p:spPr>
          <a:xfrm>
            <a:off x="-30877" y="19458"/>
            <a:ext cx="12191980" cy="6857990"/>
          </a:xfrm>
          <a:custGeom>
            <a:avLst/>
            <a:gdLst/>
            <a:ahLst/>
            <a:cxnLst/>
            <a:rect l="l" t="t" r="r" b="b"/>
            <a:pathLst>
              <a:path w="12192000" h="6858000">
                <a:moveTo>
                  <a:pt x="0" y="0"/>
                </a:moveTo>
                <a:lnTo>
                  <a:pt x="12192000" y="0"/>
                </a:lnTo>
                <a:lnTo>
                  <a:pt x="12192000" y="4360335"/>
                </a:lnTo>
                <a:lnTo>
                  <a:pt x="9607053" y="6858000"/>
                </a:lnTo>
                <a:lnTo>
                  <a:pt x="0" y="6858000"/>
                </a:lnTo>
                <a:close/>
              </a:path>
            </a:pathLst>
          </a:custGeom>
        </p:spPr>
      </p:pic>
      <p:grpSp>
        <p:nvGrpSpPr>
          <p:cNvPr id="17" name="Group 9">
            <a:extLst>
              <a:ext uri="{FF2B5EF4-FFF2-40B4-BE49-F238E27FC236}">
                <a16:creationId xmlns:a16="http://schemas.microsoft.com/office/drawing/2014/main" id="{9C1AEAC6-74C1-4404-A024-D1CE7E981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97444" y="3629675"/>
            <a:ext cx="2981858" cy="3208867"/>
            <a:chOff x="9206969" y="2963333"/>
            <a:chExt cx="2981858" cy="3208867"/>
          </a:xfrm>
        </p:grpSpPr>
        <p:cxnSp>
          <p:nvCxnSpPr>
            <p:cNvPr id="11" name="Straight Connector 10">
              <a:extLst>
                <a:ext uri="{FF2B5EF4-FFF2-40B4-BE49-F238E27FC236}">
                  <a16:creationId xmlns:a16="http://schemas.microsoft.com/office/drawing/2014/main" id="{27A18122-B6D9-4581-A99D-EDA875C9C1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EEB4CB-A704-4714-AFB5-3253600D0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8D76B5-3DFA-4E0E-9756-E751A6B0DC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ABED0E1-D860-4493-B2D4-311F54DF9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44A8A0-B44F-423F-9640-FA10CD18BF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Audio 3">
            <a:hlinkClick r:id="" action="ppaction://media"/>
            <a:extLst>
              <a:ext uri="{FF2B5EF4-FFF2-40B4-BE49-F238E27FC236}">
                <a16:creationId xmlns:a16="http://schemas.microsoft.com/office/drawing/2014/main" id="{F957A349-3ED6-47EC-8EA6-857B17405D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8534569"/>
      </p:ext>
    </p:extLst>
  </p:cSld>
  <p:clrMapOvr>
    <a:masterClrMapping/>
  </p:clrMapOvr>
  <mc:AlternateContent xmlns:mc="http://schemas.openxmlformats.org/markup-compatibility/2006">
    <mc:Choice xmlns:p14="http://schemas.microsoft.com/office/powerpoint/2010/main" Requires="p14">
      <p:transition spd="slow" p14:dur="2000" advTm="18507"/>
    </mc:Choice>
    <mc:Fallback>
      <p:transition spd="slow" advTm="18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4D3DB-48CC-4160-BD91-7625486F0A0C}"/>
              </a:ext>
            </a:extLst>
          </p:cNvPr>
          <p:cNvSpPr txBox="1"/>
          <p:nvPr/>
        </p:nvSpPr>
        <p:spPr>
          <a:xfrm>
            <a:off x="1700213" y="271463"/>
            <a:ext cx="5586412" cy="584775"/>
          </a:xfrm>
          <a:prstGeom prst="rect">
            <a:avLst/>
          </a:prstGeom>
          <a:noFill/>
        </p:spPr>
        <p:txBody>
          <a:bodyPr wrap="square" rtlCol="0">
            <a:spAutoFit/>
          </a:bodyPr>
          <a:lstStyle/>
          <a:p>
            <a:r>
              <a:rPr lang="en-CA" sz="3200" dirty="0">
                <a:latin typeface="Calibri" panose="020F0502020204030204" pitchFamily="34" charset="0"/>
                <a:cs typeface="Calibri" panose="020F0502020204030204" pitchFamily="34" charset="0"/>
              </a:rPr>
              <a:t>Objects of the League</a:t>
            </a:r>
          </a:p>
        </p:txBody>
      </p:sp>
      <p:sp>
        <p:nvSpPr>
          <p:cNvPr id="4" name="TextBox 3">
            <a:extLst>
              <a:ext uri="{FF2B5EF4-FFF2-40B4-BE49-F238E27FC236}">
                <a16:creationId xmlns:a16="http://schemas.microsoft.com/office/drawing/2014/main" id="{FBF845B3-B89E-498C-ABA8-47372C4D86BC}"/>
              </a:ext>
            </a:extLst>
          </p:cNvPr>
          <p:cNvSpPr txBox="1"/>
          <p:nvPr/>
        </p:nvSpPr>
        <p:spPr>
          <a:xfrm>
            <a:off x="1814513" y="971550"/>
            <a:ext cx="9315450" cy="461665"/>
          </a:xfrm>
          <a:prstGeom prst="rect">
            <a:avLst/>
          </a:prstGeom>
          <a:noFill/>
        </p:spPr>
        <p:txBody>
          <a:bodyPr wrap="square" rtlCol="0">
            <a:spAutoFit/>
          </a:bodyPr>
          <a:lstStyle/>
          <a:p>
            <a:r>
              <a:rPr lang="en-CA" sz="2400" b="1" dirty="0">
                <a:latin typeface="Calibri" panose="020F0502020204030204" pitchFamily="34" charset="0"/>
                <a:cs typeface="Calibri" panose="020F0502020204030204" pitchFamily="34" charset="0"/>
              </a:rPr>
              <a:t>The objects of the League shall be to unite Catholic women of Canada</a:t>
            </a:r>
          </a:p>
        </p:txBody>
      </p:sp>
      <p:sp>
        <p:nvSpPr>
          <p:cNvPr id="5" name="TextBox 4">
            <a:extLst>
              <a:ext uri="{FF2B5EF4-FFF2-40B4-BE49-F238E27FC236}">
                <a16:creationId xmlns:a16="http://schemas.microsoft.com/office/drawing/2014/main" id="{8101D48A-8CE1-4417-9980-053B4A4AA4A3}"/>
              </a:ext>
            </a:extLst>
          </p:cNvPr>
          <p:cNvSpPr txBox="1"/>
          <p:nvPr/>
        </p:nvSpPr>
        <p:spPr>
          <a:xfrm>
            <a:off x="1943100" y="1585913"/>
            <a:ext cx="8986838"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achieve individual and collective spiritual development</a:t>
            </a:r>
          </a:p>
        </p:txBody>
      </p:sp>
      <p:sp>
        <p:nvSpPr>
          <p:cNvPr id="6" name="TextBox 5">
            <a:extLst>
              <a:ext uri="{FF2B5EF4-FFF2-40B4-BE49-F238E27FC236}">
                <a16:creationId xmlns:a16="http://schemas.microsoft.com/office/drawing/2014/main" id="{5F3701A1-C179-4645-A834-7221778DF447}"/>
              </a:ext>
            </a:extLst>
          </p:cNvPr>
          <p:cNvSpPr txBox="1"/>
          <p:nvPr/>
        </p:nvSpPr>
        <p:spPr>
          <a:xfrm>
            <a:off x="1943100" y="2047578"/>
            <a:ext cx="9072563"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promote the teaching of the Catholic church</a:t>
            </a:r>
          </a:p>
        </p:txBody>
      </p:sp>
      <p:sp>
        <p:nvSpPr>
          <p:cNvPr id="7" name="TextBox 6">
            <a:extLst>
              <a:ext uri="{FF2B5EF4-FFF2-40B4-BE49-F238E27FC236}">
                <a16:creationId xmlns:a16="http://schemas.microsoft.com/office/drawing/2014/main" id="{26A9958D-9693-4731-9ADE-23F0A39B31A6}"/>
              </a:ext>
            </a:extLst>
          </p:cNvPr>
          <p:cNvSpPr txBox="1"/>
          <p:nvPr/>
        </p:nvSpPr>
        <p:spPr>
          <a:xfrm>
            <a:off x="1946938" y="2509243"/>
            <a:ext cx="9201150"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exemplify the Christian ideal in home and family life</a:t>
            </a:r>
          </a:p>
        </p:txBody>
      </p:sp>
      <p:sp>
        <p:nvSpPr>
          <p:cNvPr id="8" name="TextBox 7">
            <a:extLst>
              <a:ext uri="{FF2B5EF4-FFF2-40B4-BE49-F238E27FC236}">
                <a16:creationId xmlns:a16="http://schemas.microsoft.com/office/drawing/2014/main" id="{B5903777-02B7-48A3-97F9-A5543E68D7BD}"/>
              </a:ext>
            </a:extLst>
          </p:cNvPr>
          <p:cNvSpPr txBox="1"/>
          <p:nvPr/>
        </p:nvSpPr>
        <p:spPr>
          <a:xfrm>
            <a:off x="2000253" y="3066454"/>
            <a:ext cx="9201150"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protect the sanctity of life</a:t>
            </a:r>
          </a:p>
        </p:txBody>
      </p:sp>
      <p:sp>
        <p:nvSpPr>
          <p:cNvPr id="9" name="TextBox 8">
            <a:extLst>
              <a:ext uri="{FF2B5EF4-FFF2-40B4-BE49-F238E27FC236}">
                <a16:creationId xmlns:a16="http://schemas.microsoft.com/office/drawing/2014/main" id="{0A7E9FC5-5D78-4887-92C8-56236902F1EC}"/>
              </a:ext>
            </a:extLst>
          </p:cNvPr>
          <p:cNvSpPr txBox="1"/>
          <p:nvPr/>
        </p:nvSpPr>
        <p:spPr>
          <a:xfrm>
            <a:off x="2000253" y="3528119"/>
            <a:ext cx="7258047"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enhance the role of women in the church and society</a:t>
            </a:r>
          </a:p>
        </p:txBody>
      </p:sp>
      <p:sp>
        <p:nvSpPr>
          <p:cNvPr id="10" name="TextBox 9">
            <a:extLst>
              <a:ext uri="{FF2B5EF4-FFF2-40B4-BE49-F238E27FC236}">
                <a16:creationId xmlns:a16="http://schemas.microsoft.com/office/drawing/2014/main" id="{DC8D7F40-DDAA-4618-BDAB-E1338EBAA0EB}"/>
              </a:ext>
            </a:extLst>
          </p:cNvPr>
          <p:cNvSpPr txBox="1"/>
          <p:nvPr/>
        </p:nvSpPr>
        <p:spPr>
          <a:xfrm>
            <a:off x="2000253" y="4046936"/>
            <a:ext cx="8286749"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recognize the human dignity of all people everywhere</a:t>
            </a:r>
          </a:p>
        </p:txBody>
      </p:sp>
      <p:sp>
        <p:nvSpPr>
          <p:cNvPr id="11" name="TextBox 10">
            <a:extLst>
              <a:ext uri="{FF2B5EF4-FFF2-40B4-BE49-F238E27FC236}">
                <a16:creationId xmlns:a16="http://schemas.microsoft.com/office/drawing/2014/main" id="{BF43160B-9989-486E-B5E2-10FFE10A96D6}"/>
              </a:ext>
            </a:extLst>
          </p:cNvPr>
          <p:cNvSpPr txBox="1"/>
          <p:nvPr/>
        </p:nvSpPr>
        <p:spPr>
          <a:xfrm>
            <a:off x="2000253" y="4565753"/>
            <a:ext cx="9672635"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uphold and defend Christian education and values in the modern world</a:t>
            </a:r>
          </a:p>
        </p:txBody>
      </p:sp>
      <p:sp>
        <p:nvSpPr>
          <p:cNvPr id="12" name="TextBox 11">
            <a:extLst>
              <a:ext uri="{FF2B5EF4-FFF2-40B4-BE49-F238E27FC236}">
                <a16:creationId xmlns:a16="http://schemas.microsoft.com/office/drawing/2014/main" id="{09374909-8A40-44D8-9864-189D000E8530}"/>
              </a:ext>
            </a:extLst>
          </p:cNvPr>
          <p:cNvSpPr txBox="1"/>
          <p:nvPr/>
        </p:nvSpPr>
        <p:spPr>
          <a:xfrm>
            <a:off x="2000252" y="5084570"/>
            <a:ext cx="9672635" cy="830997"/>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contribute to the understanding and growth of religious freedom, social justice, peace and harmony</a:t>
            </a:r>
          </a:p>
        </p:txBody>
      </p:sp>
      <p:pic>
        <p:nvPicPr>
          <p:cNvPr id="14" name="Audio 13">
            <a:hlinkClick r:id="" action="ppaction://media"/>
            <a:extLst>
              <a:ext uri="{FF2B5EF4-FFF2-40B4-BE49-F238E27FC236}">
                <a16:creationId xmlns:a16="http://schemas.microsoft.com/office/drawing/2014/main" id="{AC5EF4A0-6C04-40B1-9700-1E4D9479743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668255582"/>
      </p:ext>
    </p:extLst>
  </p:cSld>
  <p:clrMapOvr>
    <a:masterClrMapping/>
  </p:clrMapOvr>
  <p:transition spd="slow" advTm="23003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4"/>
                </p:tgtEl>
              </p:cMediaNode>
            </p:audio>
          </p:childTnLst>
        </p:cTn>
      </p:par>
    </p:tnLst>
    <p:bldLst>
      <p:bldP spid="4" grpId="0"/>
      <p:bldP spid="5" grpId="0"/>
      <p:bldP spid="6" grpId="0"/>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B72BB-162F-4EF4-A548-BE538D937B95}"/>
              </a:ext>
            </a:extLst>
          </p:cNvPr>
          <p:cNvSpPr txBox="1"/>
          <p:nvPr/>
        </p:nvSpPr>
        <p:spPr>
          <a:xfrm>
            <a:off x="1146412" y="1876905"/>
            <a:ext cx="9662615" cy="2369880"/>
          </a:xfrm>
          <a:prstGeom prst="rect">
            <a:avLst/>
          </a:prstGeom>
          <a:noFill/>
        </p:spPr>
        <p:txBody>
          <a:bodyPr wrap="square">
            <a:spAutoFit/>
          </a:bodyPr>
          <a:lstStyle/>
          <a:p>
            <a:pPr algn="l"/>
            <a:endParaRPr lang="en-US" sz="4000" b="1" i="0" dirty="0">
              <a:solidFill>
                <a:srgbClr val="3B4576"/>
              </a:solidFill>
              <a:effectLst/>
              <a:latin typeface="Noto Serif" panose="02020600060500020200" pitchFamily="18" charset="0"/>
            </a:endParaRPr>
          </a:p>
          <a:p>
            <a:pPr algn="just"/>
            <a:r>
              <a:rPr lang="en-US" sz="3600" b="1" i="0" dirty="0">
                <a:effectLst/>
                <a:latin typeface="Calibri" panose="020F0502020204030204" pitchFamily="34" charset="0"/>
                <a:cs typeface="Calibri" panose="020F0502020204030204" pitchFamily="34" charset="0"/>
              </a:rPr>
              <a:t>The Catholic Women’s League of Canada calls its members to grow in faith, and to witness to the love of God through ministry and service.</a:t>
            </a:r>
          </a:p>
        </p:txBody>
      </p:sp>
      <p:sp>
        <p:nvSpPr>
          <p:cNvPr id="2" name="TextBox 1">
            <a:extLst>
              <a:ext uri="{FF2B5EF4-FFF2-40B4-BE49-F238E27FC236}">
                <a16:creationId xmlns:a16="http://schemas.microsoft.com/office/drawing/2014/main" id="{44037405-7CDA-4376-91BF-3770F97AC337}"/>
              </a:ext>
            </a:extLst>
          </p:cNvPr>
          <p:cNvSpPr txBox="1"/>
          <p:nvPr/>
        </p:nvSpPr>
        <p:spPr>
          <a:xfrm>
            <a:off x="1119116" y="655093"/>
            <a:ext cx="6182436" cy="1200329"/>
          </a:xfrm>
          <a:prstGeom prst="rect">
            <a:avLst/>
          </a:prstGeom>
          <a:noFill/>
        </p:spPr>
        <p:txBody>
          <a:bodyPr wrap="square" rtlCol="0">
            <a:spAutoFit/>
          </a:bodyPr>
          <a:lstStyle/>
          <a:p>
            <a:r>
              <a:rPr lang="en-US" sz="3600" b="1" i="0" dirty="0">
                <a:effectLst/>
                <a:latin typeface="Noto Serif" panose="02020600060500020200" pitchFamily="18" charset="0"/>
              </a:rPr>
              <a:t>Our Mission Statement</a:t>
            </a:r>
          </a:p>
          <a:p>
            <a:endParaRPr lang="en-CA" sz="3600" dirty="0"/>
          </a:p>
        </p:txBody>
      </p:sp>
      <p:pic>
        <p:nvPicPr>
          <p:cNvPr id="4" name="Audio 3">
            <a:hlinkClick r:id="" action="ppaction://media"/>
            <a:extLst>
              <a:ext uri="{FF2B5EF4-FFF2-40B4-BE49-F238E27FC236}">
                <a16:creationId xmlns:a16="http://schemas.microsoft.com/office/drawing/2014/main" id="{D388E59C-9074-4EEB-B67C-C9E3DB452B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840284"/>
      </p:ext>
    </p:extLst>
  </p:cSld>
  <p:clrMapOvr>
    <a:masterClrMapping/>
  </p:clrMapOvr>
  <mc:AlternateContent xmlns:mc="http://schemas.openxmlformats.org/markup-compatibility/2006">
    <mc:Choice xmlns:p14="http://schemas.microsoft.com/office/powerpoint/2010/main" Requires="p14">
      <p:transition spd="slow" p14:dur="2000" advTm="48668"/>
    </mc:Choice>
    <mc:Fallback>
      <p:transition spd="slow" advTm="48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DC0C2-AF61-45A0-87B3-0A705E246778}"/>
              </a:ext>
            </a:extLst>
          </p:cNvPr>
          <p:cNvPicPr>
            <a:picLocks noChangeAspect="1"/>
          </p:cNvPicPr>
          <p:nvPr/>
        </p:nvPicPr>
        <p:blipFill>
          <a:blip r:embed="rId5"/>
          <a:stretch>
            <a:fillRect/>
          </a:stretch>
        </p:blipFill>
        <p:spPr>
          <a:xfrm>
            <a:off x="982639" y="145971"/>
            <a:ext cx="10481479" cy="6364012"/>
          </a:xfrm>
          <a:prstGeom prst="rect">
            <a:avLst/>
          </a:prstGeom>
        </p:spPr>
      </p:pic>
      <p:pic>
        <p:nvPicPr>
          <p:cNvPr id="2" name="Audio 1">
            <a:hlinkClick r:id="" action="ppaction://media"/>
            <a:extLst>
              <a:ext uri="{FF2B5EF4-FFF2-40B4-BE49-F238E27FC236}">
                <a16:creationId xmlns:a16="http://schemas.microsoft.com/office/drawing/2014/main" id="{30AB038B-0773-45F8-B354-1B20A7FB36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4262807"/>
      </p:ext>
    </p:extLst>
  </p:cSld>
  <p:clrMapOvr>
    <a:masterClrMapping/>
  </p:clrMapOvr>
  <mc:AlternateContent xmlns:mc="http://schemas.openxmlformats.org/markup-compatibility/2006">
    <mc:Choice xmlns:p14="http://schemas.microsoft.com/office/powerpoint/2010/main" Requires="p14">
      <p:transition spd="slow" p14:dur="2000" advTm="70588"/>
    </mc:Choice>
    <mc:Fallback>
      <p:transition spd="slow" advTm="7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E0751-CDC5-4A98-9B80-C53AAB0B790A}"/>
              </a:ext>
            </a:extLst>
          </p:cNvPr>
          <p:cNvSpPr txBox="1"/>
          <p:nvPr/>
        </p:nvSpPr>
        <p:spPr>
          <a:xfrm>
            <a:off x="873456" y="94088"/>
            <a:ext cx="8366077" cy="461665"/>
          </a:xfrm>
          <a:prstGeom prst="rect">
            <a:avLst/>
          </a:prstGeom>
          <a:noFill/>
        </p:spPr>
        <p:txBody>
          <a:bodyPr wrap="square" rtlCol="0">
            <a:spAutoFit/>
          </a:bodyPr>
          <a:lstStyle/>
          <a:p>
            <a:r>
              <a:rPr lang="en-CA" sz="2400" b="1" dirty="0"/>
              <a:t>God’s Gracious Gifts!</a:t>
            </a:r>
          </a:p>
        </p:txBody>
      </p:sp>
      <p:sp>
        <p:nvSpPr>
          <p:cNvPr id="5" name="TextBox 4">
            <a:extLst>
              <a:ext uri="{FF2B5EF4-FFF2-40B4-BE49-F238E27FC236}">
                <a16:creationId xmlns:a16="http://schemas.microsoft.com/office/drawing/2014/main" id="{61B99462-115C-48BE-BFBF-011F6CA53887}"/>
              </a:ext>
            </a:extLst>
          </p:cNvPr>
          <p:cNvSpPr txBox="1"/>
          <p:nvPr/>
        </p:nvSpPr>
        <p:spPr>
          <a:xfrm>
            <a:off x="931456" y="999723"/>
            <a:ext cx="10577015"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Administration</a:t>
            </a:r>
            <a:r>
              <a:rPr lang="en-US" sz="2400" b="0" i="0" u="none" strike="noStrike" baseline="0" dirty="0">
                <a:latin typeface="Calibri" panose="020F0502020204030204" pitchFamily="34" charset="0"/>
                <a:cs typeface="Calibri" panose="020F0502020204030204" pitchFamily="34" charset="0"/>
              </a:rPr>
              <a:t>:  Motivate, direct and inspire God’s people to work together; tie up all loose ends, get things done, set a pattern for others to follow.</a:t>
            </a:r>
            <a:endParaRPr lang="en-CA"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E07AB02-53D1-47F7-BA84-3465A2F813CB}"/>
              </a:ext>
            </a:extLst>
          </p:cNvPr>
          <p:cNvSpPr txBox="1"/>
          <p:nvPr/>
        </p:nvSpPr>
        <p:spPr>
          <a:xfrm>
            <a:off x="931457" y="2137363"/>
            <a:ext cx="10577015"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Apostleship</a:t>
            </a:r>
            <a:r>
              <a:rPr lang="en-US" sz="2400" b="0" i="0" u="none" strike="noStrike" baseline="0" dirty="0">
                <a:latin typeface="Calibri" panose="020F0502020204030204" pitchFamily="34" charset="0"/>
                <a:cs typeface="Calibri" panose="020F0502020204030204" pitchFamily="34" charset="0"/>
              </a:rPr>
              <a:t>:   Lead, inspire and develop the church by the teaching of truth.</a:t>
            </a:r>
            <a:r>
              <a:rPr lang="en-US" sz="2400" b="0" i="0" u="none" strike="noStrike"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Lead others in their spirituality. This gift combines wisdom, discernment, leadership and </a:t>
            </a:r>
            <a:r>
              <a:rPr lang="en-CA" sz="2400" b="0" i="0" u="none" strike="noStrike" baseline="0" dirty="0">
                <a:latin typeface="Calibri" panose="020F0502020204030204" pitchFamily="34" charset="0"/>
                <a:cs typeface="Calibri" panose="020F0502020204030204" pitchFamily="34" charset="0"/>
              </a:rPr>
              <a:t>teaching.</a:t>
            </a:r>
            <a:endParaRPr lang="en-CA"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EA310BD-411C-447D-AD01-04337492B216}"/>
              </a:ext>
            </a:extLst>
          </p:cNvPr>
          <p:cNvSpPr txBox="1"/>
          <p:nvPr/>
        </p:nvSpPr>
        <p:spPr>
          <a:xfrm>
            <a:off x="931457" y="3644335"/>
            <a:ext cx="10713493"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Caregiving</a:t>
            </a:r>
            <a:r>
              <a:rPr lang="en-US" sz="2400" b="0" i="0" u="none" strike="noStrike" baseline="0" dirty="0">
                <a:latin typeface="Calibri" panose="020F0502020204030204" pitchFamily="34" charset="0"/>
                <a:cs typeface="Calibri" panose="020F0502020204030204" pitchFamily="34" charset="0"/>
              </a:rPr>
              <a:t>:  Willingly bear the burdens of others, to give assistance or relief from distress</a:t>
            </a:r>
            <a:r>
              <a:rPr lang="en-US" sz="1800" b="0" i="0" u="none" strike="noStrike" baseline="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063D6EE-C552-4F07-B466-D3EAD20DAEE0}"/>
              </a:ext>
            </a:extLst>
          </p:cNvPr>
          <p:cNvSpPr txBox="1"/>
          <p:nvPr/>
        </p:nvSpPr>
        <p:spPr>
          <a:xfrm>
            <a:off x="902455" y="4697772"/>
            <a:ext cx="10635018"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Craftsmanship</a:t>
            </a:r>
            <a:r>
              <a:rPr lang="en-US" sz="2400" b="0" i="0" u="none" strike="noStrike" baseline="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Use </a:t>
            </a:r>
            <a:r>
              <a:rPr lang="en-US" sz="2400" b="0" i="0" u="none" strike="noStrike" baseline="0" dirty="0">
                <a:latin typeface="Calibri" panose="020F0502020204030204" pitchFamily="34" charset="0"/>
                <a:cs typeface="Calibri" panose="020F0502020204030204" pitchFamily="34" charset="0"/>
              </a:rPr>
              <a:t>our hands and minds to build the kingdom of God through artistic, creative means; be willing to share in finished product or in teaching others.</a:t>
            </a:r>
            <a:endParaRPr lang="en-CA" sz="2400"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D22CD51F-B217-40BF-8CAC-B727532A6D3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38937750"/>
      </p:ext>
    </p:extLst>
  </p:cSld>
  <p:clrMapOvr>
    <a:masterClrMapping/>
  </p:clrMapOvr>
  <mc:AlternateContent xmlns:mc="http://schemas.openxmlformats.org/markup-compatibility/2006">
    <mc:Choice xmlns:p14="http://schemas.microsoft.com/office/powerpoint/2010/main" Requires="p14">
      <p:transition spd="slow" p14:dur="2000" advTm="79946"/>
    </mc:Choice>
    <mc:Fallback>
      <p:transition spd="slow" advTm="7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ppt_x"/>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ppt_x"/>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2000" fill="hold"/>
                                        <p:tgtEl>
                                          <p:spTgt spid="11"/>
                                        </p:tgtEl>
                                        <p:attrNameLst>
                                          <p:attrName>ppt_x</p:attrName>
                                        </p:attrNameLst>
                                      </p:cBhvr>
                                      <p:tavLst>
                                        <p:tav tm="0">
                                          <p:val>
                                            <p:strVal val="#ppt_x"/>
                                          </p:val>
                                        </p:tav>
                                        <p:tav tm="100000">
                                          <p:val>
                                            <p:strVal val="#ppt_x"/>
                                          </p:val>
                                        </p:tav>
                                      </p:tavLst>
                                    </p:anim>
                                    <p:anim calcmode="lin" valueType="num">
                                      <p:cBhvr additive="base">
                                        <p:cTn id="30"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5" grpId="0"/>
      <p:bldP spid="7"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7|17|21|29.8"/>
</p:tagLst>
</file>

<file path=ppt/tags/tag10.xml><?xml version="1.0" encoding="utf-8"?>
<p:tagLst xmlns:a="http://schemas.openxmlformats.org/drawingml/2006/main" xmlns:r="http://schemas.openxmlformats.org/officeDocument/2006/relationships" xmlns:p="http://schemas.openxmlformats.org/presentationml/2006/main">
  <p:tag name="TIMING" val="|1.5|40.6|25.8"/>
</p:tagLst>
</file>

<file path=ppt/tags/tag11.xml><?xml version="1.0" encoding="utf-8"?>
<p:tagLst xmlns:a="http://schemas.openxmlformats.org/drawingml/2006/main" xmlns:r="http://schemas.openxmlformats.org/officeDocument/2006/relationships" xmlns:p="http://schemas.openxmlformats.org/presentationml/2006/main">
  <p:tag name="TIMING" val="|5.2"/>
</p:tagLst>
</file>

<file path=ppt/tags/tag2.xml><?xml version="1.0" encoding="utf-8"?>
<p:tagLst xmlns:a="http://schemas.openxmlformats.org/drawingml/2006/main" xmlns:r="http://schemas.openxmlformats.org/officeDocument/2006/relationships" xmlns:p="http://schemas.openxmlformats.org/presentationml/2006/main">
  <p:tag name="TIMING" val="|6|23.6|23.6|15.5|21.7|15.1|25.5|28.6|28.2"/>
</p:tagLst>
</file>

<file path=ppt/tags/tag3.xml><?xml version="1.0" encoding="utf-8"?>
<p:tagLst xmlns:a="http://schemas.openxmlformats.org/drawingml/2006/main" xmlns:r="http://schemas.openxmlformats.org/officeDocument/2006/relationships" xmlns:p="http://schemas.openxmlformats.org/presentationml/2006/main">
  <p:tag name="TIMING" val="|11.7"/>
</p:tagLst>
</file>

<file path=ppt/tags/tag4.xml><?xml version="1.0" encoding="utf-8"?>
<p:tagLst xmlns:a="http://schemas.openxmlformats.org/drawingml/2006/main" xmlns:r="http://schemas.openxmlformats.org/officeDocument/2006/relationships" xmlns:p="http://schemas.openxmlformats.org/presentationml/2006/main">
  <p:tag name="TIMING" val="|25.7|13.6|15.3|11"/>
</p:tagLst>
</file>

<file path=ppt/tags/tag5.xml><?xml version="1.0" encoding="utf-8"?>
<p:tagLst xmlns:a="http://schemas.openxmlformats.org/drawingml/2006/main" xmlns:r="http://schemas.openxmlformats.org/officeDocument/2006/relationships" xmlns:p="http://schemas.openxmlformats.org/presentationml/2006/main">
  <p:tag name="TIMING" val="|1.8|11.5|10.5|15.2|16|13.1"/>
</p:tagLst>
</file>

<file path=ppt/tags/tag6.xml><?xml version="1.0" encoding="utf-8"?>
<p:tagLst xmlns:a="http://schemas.openxmlformats.org/drawingml/2006/main" xmlns:r="http://schemas.openxmlformats.org/officeDocument/2006/relationships" xmlns:p="http://schemas.openxmlformats.org/presentationml/2006/main">
  <p:tag name="TIMING" val="|1.1|7.4|17.5|14.7|11"/>
</p:tagLst>
</file>

<file path=ppt/tags/tag7.xml><?xml version="1.0" encoding="utf-8"?>
<p:tagLst xmlns:a="http://schemas.openxmlformats.org/drawingml/2006/main" xmlns:r="http://schemas.openxmlformats.org/officeDocument/2006/relationships" xmlns:p="http://schemas.openxmlformats.org/presentationml/2006/main">
  <p:tag name="TIMING" val="|1|8.5|8.4|12.5|9.5"/>
</p:tagLst>
</file>

<file path=ppt/tags/tag8.xml><?xml version="1.0" encoding="utf-8"?>
<p:tagLst xmlns:a="http://schemas.openxmlformats.org/drawingml/2006/main" xmlns:r="http://schemas.openxmlformats.org/officeDocument/2006/relationships" xmlns:p="http://schemas.openxmlformats.org/presentationml/2006/main">
  <p:tag name="TIMING" val="|8|2.5|2.5|2|1.7|1.7|2.2|2.1|2.3"/>
</p:tagLst>
</file>

<file path=ppt/tags/tag9.xml><?xml version="1.0" encoding="utf-8"?>
<p:tagLst xmlns:a="http://schemas.openxmlformats.org/drawingml/2006/main" xmlns:r="http://schemas.openxmlformats.org/officeDocument/2006/relationships" xmlns:p="http://schemas.openxmlformats.org/presentationml/2006/main">
  <p:tag name="TIMING" val="|6.2"/>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4210</TotalTime>
  <Words>3723</Words>
  <Application>Microsoft Office PowerPoint</Application>
  <PresentationFormat>Widescreen</PresentationFormat>
  <Paragraphs>357</Paragraphs>
  <Slides>20</Slides>
  <Notes>20</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Narrow</vt:lpstr>
      <vt:lpstr>Calibri</vt:lpstr>
      <vt:lpstr>Century Gothic</vt:lpstr>
      <vt:lpstr>Helvetica</vt:lpstr>
      <vt:lpstr>Noto Serif</vt:lpstr>
      <vt:lpstr>TimesNewRoman,Bold</vt:lpstr>
      <vt:lpstr>TimesNewRoman,Italic</vt:lpstr>
      <vt:lpstr>Wingdings 3</vt:lpstr>
      <vt:lpstr>Slice</vt:lpstr>
      <vt:lpstr>DISCERNMENT Seeking God’s guidance in our cwl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DISCERNMENT Seeking God’s guidance in our cwl life</dc:title>
  <dc:creator>Rebecca McCarrell</dc:creator>
  <cp:lastModifiedBy>Rebecca McCarrell</cp:lastModifiedBy>
  <cp:revision>14</cp:revision>
  <cp:lastPrinted>2021-11-08T20:47:10Z</cp:lastPrinted>
  <dcterms:created xsi:type="dcterms:W3CDTF">2021-10-19T19:29:01Z</dcterms:created>
  <dcterms:modified xsi:type="dcterms:W3CDTF">2021-11-19T16:33:39Z</dcterms:modified>
</cp:coreProperties>
</file>